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sldIdLst>
    <p:sldId id="1506" r:id="rId2"/>
    <p:sldId id="1639" r:id="rId3"/>
    <p:sldId id="1568" r:id="rId4"/>
    <p:sldId id="1669" r:id="rId5"/>
    <p:sldId id="1592" r:id="rId6"/>
    <p:sldId id="1684" r:id="rId7"/>
    <p:sldId id="1674" r:id="rId8"/>
    <p:sldId id="1681" r:id="rId9"/>
    <p:sldId id="1676" r:id="rId10"/>
    <p:sldId id="1673" r:id="rId11"/>
    <p:sldId id="1682" r:id="rId12"/>
    <p:sldId id="1675" r:id="rId13"/>
    <p:sldId id="1677" r:id="rId14"/>
    <p:sldId id="1683" r:id="rId15"/>
    <p:sldId id="16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4F4"/>
    <a:srgbClr val="2D75B7"/>
    <a:srgbClr val="009051"/>
    <a:srgbClr val="00B050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B7BE8C-22A0-2945-BA26-2DA485CD70C2}" v="72" dt="2022-04-21T14:04:02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0"/>
    <p:restoredTop sz="77415"/>
  </p:normalViewPr>
  <p:slideViewPr>
    <p:cSldViewPr snapToGrid="0" snapToObjects="1">
      <p:cViewPr>
        <p:scale>
          <a:sx n="97" d="100"/>
          <a:sy n="97" d="100"/>
        </p:scale>
        <p:origin x="288" y="200"/>
      </p:cViewPr>
      <p:guideLst>
        <p:guide orient="horz" pos="2160"/>
        <p:guide pos="3840"/>
      </p:guideLst>
    </p:cSldViewPr>
  </p:slideViewPr>
  <p:notesTextViewPr>
    <p:cViewPr>
      <p:scale>
        <a:sx n="140" d="100"/>
        <a:sy n="14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865CA-32E8-0C49-8F37-59758C894875}" type="datetimeFigureOut">
              <a:rPr lang="en-US" smtClean="0"/>
              <a:t>4/17/22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78D16-BD70-3446-82B9-98CD25281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5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A78D16-BD70-3446-82B9-98CD252815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49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0BC1DB-A03E-9346-84E0-683CD8EB839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149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0BC1DB-A03E-9346-84E0-683CD8EB839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7510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A78D16-BD70-3446-82B9-98CD252815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5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A78D16-BD70-3446-82B9-98CD252815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95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A78D16-BD70-3446-82B9-98CD252815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43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A78D16-BD70-3446-82B9-98CD252815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4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99669" y="6499467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7E14868-AAF8-2645-A2A6-B7F37CFD1360}" type="datetime1">
              <a:rPr lang="en-CA" smtClean="0">
                <a:solidFill>
                  <a:prstClr val="black"/>
                </a:solidFill>
              </a:rPr>
              <a:t>2022-04-17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4BDAE39C-4FDA-404E-B01C-BC9DF3185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912D-8807-AC45-9758-9F43F2CB2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7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863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99669" y="6499467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39E76D-078B-3442-A858-AD78D7EF9EAF}" type="datetime1">
              <a:rPr lang="en-CA" smtClean="0">
                <a:solidFill>
                  <a:prstClr val="black"/>
                </a:solidFill>
              </a:rPr>
              <a:t>2022-04-17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74E68FAE-3D9E-AC49-84FD-8009C4C155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912D-8807-AC45-9758-9F43F2CB2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06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99669" y="6499467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5490934-E363-1F4A-BCE5-B6AF9A460FC8}" type="datetime1">
              <a:rPr lang="en-CA" smtClean="0">
                <a:solidFill>
                  <a:prstClr val="black"/>
                </a:solidFill>
              </a:rPr>
              <a:t>2022-04-17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1F3F567B-4157-3A49-8152-EFDA4DFBC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912D-8807-AC45-9758-9F43F2CB2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3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863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99669" y="6499467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FEA517D-3A33-404B-B68B-7D01F11F99BE}" type="datetime1">
              <a:rPr lang="en-CA" smtClean="0">
                <a:solidFill>
                  <a:prstClr val="black"/>
                </a:solidFill>
              </a:rPr>
              <a:t>2022-04-17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4F3B3BA0-929E-364A-9DC8-80E9129D0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912D-8807-AC45-9758-9F43F2CB2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74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99669" y="6499467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4CC6FFD-9015-6A49-8F2F-3E7EA83419DB}" type="datetime1">
              <a:rPr lang="en-CA" smtClean="0">
                <a:solidFill>
                  <a:prstClr val="black"/>
                </a:solidFill>
              </a:rPr>
              <a:t>2022-04-17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14015CC1-7688-0A48-8340-E4213D6208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912D-8807-AC45-9758-9F43F2CB2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1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863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99669" y="6499467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59E7898-E4BD-A246-B3A3-78F5BF514064}" type="datetime1">
              <a:rPr lang="en-CA" smtClean="0">
                <a:solidFill>
                  <a:prstClr val="black"/>
                </a:solidFill>
              </a:rPr>
              <a:t>2022-04-17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F31E0AE2-1102-2F43-80C3-00A7CF7D0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912D-8807-AC45-9758-9F43F2CB2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863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299669" y="6499467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9A718D20-ECDE-D849-9115-4CC5E8AE69A0}" type="datetime1">
              <a:rPr lang="en-CA" smtClean="0">
                <a:solidFill>
                  <a:prstClr val="black"/>
                </a:solidFill>
              </a:rPr>
              <a:t>2022-04-17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2F05BC53-DB61-7641-B79C-2F93352F0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912D-8807-AC45-9758-9F43F2CB2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8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863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299669" y="6499467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E559F50-7713-CD4C-9FF6-A7D45CE9C259}" type="datetime1">
              <a:rPr lang="en-CA" smtClean="0">
                <a:solidFill>
                  <a:prstClr val="black"/>
                </a:solidFill>
              </a:rPr>
              <a:t>2022-04-17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F275F2DD-6F34-234E-9E02-FB9834EF4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912D-8807-AC45-9758-9F43F2CB2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1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299669" y="6499467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3DDE38E-1370-0D42-B15D-90408073383E}" type="datetime1">
              <a:rPr lang="en-CA" smtClean="0">
                <a:solidFill>
                  <a:prstClr val="black"/>
                </a:solidFill>
              </a:rPr>
              <a:t>2022-04-17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2935156E-BD5D-3546-983E-3769311DB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912D-8807-AC45-9758-9F43F2CB2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4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99669" y="6499467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4BA609B-AD83-FF42-8F14-53F796C918E7}" type="datetime1">
              <a:rPr lang="en-CA" smtClean="0">
                <a:solidFill>
                  <a:prstClr val="black"/>
                </a:solidFill>
              </a:rPr>
              <a:t>2022-04-17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7B40D5F5-2F79-484E-9C1E-1DE59EFE64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912D-8807-AC45-9758-9F43F2CB2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8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99669" y="6499467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DAD40F0-08C4-D64F-9065-D912111418AF}" type="datetime1">
              <a:rPr lang="en-CA" smtClean="0">
                <a:solidFill>
                  <a:prstClr val="black"/>
                </a:solidFill>
              </a:rPr>
              <a:t>2022-04-17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28D7CAC4-ADEB-5048-B553-764E3FB65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912D-8807-AC45-9758-9F43F2CB2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4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54727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2B5523-46D7-8840-9702-FDF953B81D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D007D-F80A-5845-A6D4-FE893F180413}" type="datetime1">
              <a:rPr lang="en-CA" smtClean="0"/>
              <a:t>2022-04-17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E87BD0-DCA2-784E-BC32-F1F0CC24D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45377737-9CAE-2F47-B9B1-A63086F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3AAC37-416B-334A-ADA5-0E89B2EB0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912D-8807-AC45-9758-9F43F2CB2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2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9A59AE-1DA2-5D45-8454-6F5564945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CA" dirty="0"/>
              <a:t>The Collaborative Platform for </a:t>
            </a:r>
            <a:r>
              <a:rPr lang="en-CA" dirty="0" err="1"/>
              <a:t>CanESM</a:t>
            </a:r>
            <a:r>
              <a:rPr lang="en-CA" dirty="0"/>
              <a:t> (CP4C): Project Overview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FC9773-0B88-D446-A35E-96F7DE60F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B4912D-8807-AC45-9758-9F43F2CB2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601AF9B-FD20-C745-94AF-DCCE678A6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4460" y="3869557"/>
            <a:ext cx="7107070" cy="17526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Paul Kushner</a:t>
            </a:r>
            <a:r>
              <a:rPr lang="en-US" baseline="30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, Neil Swart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, Jack Wong</a:t>
            </a:r>
            <a:r>
              <a:rPr lang="en-US" baseline="30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, Haruki Hirasawa</a:t>
            </a:r>
            <a:r>
              <a:rPr lang="en-US" baseline="30000" dirty="0">
                <a:solidFill>
                  <a:schemeClr val="tx1"/>
                </a:solidFill>
              </a:rPr>
              <a:t>1,3</a:t>
            </a:r>
            <a:r>
              <a:rPr lang="en-US" dirty="0">
                <a:solidFill>
                  <a:schemeClr val="tx1"/>
                </a:solidFill>
              </a:rPr>
              <a:t>, Clint Seinen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, Daniela Bodden</a:t>
            </a:r>
            <a:r>
              <a:rPr lang="en-US" baseline="30000" dirty="0">
                <a:solidFill>
                  <a:schemeClr val="tx1"/>
                </a:solidFill>
              </a:rPr>
              <a:t>1</a:t>
            </a:r>
          </a:p>
          <a:p>
            <a:pPr algn="l"/>
            <a:r>
              <a:rPr lang="en-US" i="1" baseline="30000" dirty="0">
                <a:solidFill>
                  <a:schemeClr val="tx1"/>
                </a:solidFill>
              </a:rPr>
              <a:t>1</a:t>
            </a:r>
            <a:r>
              <a:rPr lang="en-US" i="1" dirty="0">
                <a:solidFill>
                  <a:schemeClr val="tx1"/>
                </a:solidFill>
              </a:rPr>
              <a:t>University of Toronto, </a:t>
            </a:r>
            <a:r>
              <a:rPr lang="en-US" i="1" baseline="30000" dirty="0">
                <a:solidFill>
                  <a:schemeClr val="tx1"/>
                </a:solidFill>
              </a:rPr>
              <a:t>2</a:t>
            </a:r>
            <a:r>
              <a:rPr lang="en-US" i="1" dirty="0">
                <a:solidFill>
                  <a:schemeClr val="tx1"/>
                </a:solidFill>
              </a:rPr>
              <a:t>ECCC/</a:t>
            </a:r>
            <a:r>
              <a:rPr lang="en-US" i="1" dirty="0" err="1">
                <a:solidFill>
                  <a:schemeClr val="tx1"/>
                </a:solidFill>
              </a:rPr>
              <a:t>CCCma</a:t>
            </a:r>
            <a:r>
              <a:rPr lang="en-US" i="1" dirty="0">
                <a:solidFill>
                  <a:schemeClr val="tx1"/>
                </a:solidFill>
              </a:rPr>
              <a:t> , </a:t>
            </a:r>
            <a:r>
              <a:rPr lang="en-US" i="1" baseline="30000" dirty="0">
                <a:solidFill>
                  <a:schemeClr val="tx1"/>
                </a:solidFill>
              </a:rPr>
              <a:t>3</a:t>
            </a:r>
            <a:r>
              <a:rPr lang="en-US" i="1" dirty="0">
                <a:solidFill>
                  <a:schemeClr val="tx1"/>
                </a:solidFill>
              </a:rPr>
              <a:t>University of Victoria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D6A19CD-7F46-284A-A262-42600AE72083}"/>
              </a:ext>
            </a:extLst>
          </p:cNvPr>
          <p:cNvGrpSpPr/>
          <p:nvPr/>
        </p:nvGrpSpPr>
        <p:grpSpPr>
          <a:xfrm>
            <a:off x="8170212" y="3869557"/>
            <a:ext cx="3838168" cy="2772000"/>
            <a:chOff x="8170212" y="3774965"/>
            <a:chExt cx="3838168" cy="277200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C0C1B6B-04BC-A145-A3AA-C19F2E69B731}"/>
                </a:ext>
              </a:extLst>
            </p:cNvPr>
            <p:cNvGrpSpPr/>
            <p:nvPr/>
          </p:nvGrpSpPr>
          <p:grpSpPr>
            <a:xfrm>
              <a:off x="8170212" y="3774965"/>
              <a:ext cx="3838168" cy="2772000"/>
              <a:chOff x="8249922" y="4014498"/>
              <a:chExt cx="3838168" cy="2772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2D13160-7C4A-AB43-A9DB-CF88AE91CE21}"/>
                  </a:ext>
                </a:extLst>
              </p:cNvPr>
              <p:cNvSpPr/>
              <p:nvPr/>
            </p:nvSpPr>
            <p:spPr>
              <a:xfrm>
                <a:off x="8249922" y="4014498"/>
                <a:ext cx="3838168" cy="2772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/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1B304187-29AD-1C4F-B96B-7ED1C5CAAC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61310" y="4951164"/>
                <a:ext cx="1788098" cy="763340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A7ADFC5-BFDA-3540-906C-3ED81ABFD4DA}"/>
                  </a:ext>
                </a:extLst>
              </p:cNvPr>
              <p:cNvSpPr txBox="1"/>
              <p:nvPr/>
            </p:nvSpPr>
            <p:spPr>
              <a:xfrm>
                <a:off x="8249922" y="4086281"/>
                <a:ext cx="11549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/>
                  <a:t>Thanks to:</a:t>
                </a:r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45162BD4-9B37-3948-97CD-A0F499233A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63940" y="4951164"/>
                <a:ext cx="1375804" cy="761278"/>
              </a:xfrm>
              <a:prstGeom prst="rect">
                <a:avLst/>
              </a:prstGeom>
            </p:spPr>
          </p:pic>
        </p:grp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CAE8CE4-2D93-AE44-8884-A4C42E8748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-1247" r="48687" b="-11585"/>
            <a:stretch/>
          </p:blipFill>
          <p:spPr>
            <a:xfrm>
              <a:off x="8610600" y="4225519"/>
              <a:ext cx="2751608" cy="41619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5193564-1460-984A-A030-F029C6E1949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284230" y="5554078"/>
              <a:ext cx="1941028" cy="451027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3D66A18-F5FF-587A-76CE-EFD633866D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93731" y="6211212"/>
            <a:ext cx="2875967" cy="40209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45E7BC4-153B-CE53-F306-5269AA24202F}"/>
                  </a:ext>
                </a:extLst>
              </p:cNvPr>
              <p:cNvSpPr txBox="1"/>
              <p:nvPr/>
            </p:nvSpPr>
            <p:spPr>
              <a:xfrm rot="1587736">
                <a:off x="8518275" y="6018373"/>
                <a:ext cx="5677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CA" sz="2800" b="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45E7BC4-153B-CE53-F306-5269AA242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87736">
                <a:off x="8518275" y="6018373"/>
                <a:ext cx="567783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767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4"/>
    </mc:Choice>
    <mc:Fallback xmlns="">
      <p:transition spd="slow" advTm="659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E1935-48A5-6578-0455-BFA878642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CP4C?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310BA-D5B8-3AA6-D5CF-767ABAC3A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4727"/>
            <a:ext cx="10972800" cy="490162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</a:t>
            </a:r>
            <a:r>
              <a:rPr lang="en-US" i="1" dirty="0"/>
              <a:t>research</a:t>
            </a:r>
            <a:r>
              <a:rPr lang="en-US" dirty="0"/>
              <a:t> </a:t>
            </a:r>
            <a:r>
              <a:rPr lang="en-US" i="1" dirty="0"/>
              <a:t>platform </a:t>
            </a:r>
            <a:r>
              <a:rPr lang="en-US" dirty="0"/>
              <a:t>to increase Canada’s capacity in development, application, and analysis of Earth System Models (ESMs) using Canada’s Earth System Model, </a:t>
            </a:r>
            <a:r>
              <a:rPr lang="en-US" dirty="0" err="1"/>
              <a:t>CanESM</a:t>
            </a:r>
            <a:endParaRPr lang="en-US" dirty="0"/>
          </a:p>
          <a:p>
            <a:r>
              <a:rPr lang="en-US" dirty="0"/>
              <a:t>Intended to lower barriers to collaboration with ECCC and act on its interest in </a:t>
            </a:r>
            <a:r>
              <a:rPr lang="en-US" i="1" dirty="0"/>
              <a:t>collaborative development</a:t>
            </a:r>
            <a:r>
              <a:rPr lang="en-US" dirty="0"/>
              <a:t> of </a:t>
            </a:r>
            <a:r>
              <a:rPr lang="en-US" dirty="0" err="1"/>
              <a:t>CanESM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Technical workflow to port, run, record/document, analyze </a:t>
            </a:r>
            <a:r>
              <a:rPr lang="en-US" dirty="0" err="1"/>
              <a:t>CanESM</a:t>
            </a:r>
            <a:r>
              <a:rPr lang="en-US" dirty="0"/>
              <a:t> simulations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Development to bring new capabilities to </a:t>
            </a:r>
            <a:r>
              <a:rPr lang="en-US" dirty="0" err="1"/>
              <a:t>CanESM</a:t>
            </a:r>
            <a:r>
              <a:rPr lang="en-US" dirty="0"/>
              <a:t> from collaborative community.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Scientific research examples: templates for work in a collaborative-development and application framework.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Modest compute resources required to test, carry out limited production simulations, and systematically document such runs.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3F272-2AAD-A9FB-DB89-CCD4DB5C8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4912D-8807-AC45-9758-9F43F2CB2A9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72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A12C1-6B7D-C8C8-B82F-7653C7AAC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Initial goals of the CP4C project (3 year period)</a:t>
            </a:r>
            <a:br>
              <a:rPr lang="en-US" dirty="0"/>
            </a:br>
            <a:r>
              <a:rPr lang="en-US" dirty="0">
                <a:solidFill>
                  <a:schemeClr val="bg1"/>
                </a:solidFill>
              </a:rPr>
              <a:t>Accomplished, In Progress, Planned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0F5C7-6508-1E08-9FC1-4AF6D275A7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4912D-8807-AC45-9758-9F43F2CB2A91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C1D252F-70F6-437F-1008-E914127E4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023204"/>
              </p:ext>
            </p:extLst>
          </p:nvPr>
        </p:nvGraphicFramePr>
        <p:xfrm>
          <a:off x="251790" y="1304831"/>
          <a:ext cx="11728174" cy="5425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3374">
                  <a:extLst>
                    <a:ext uri="{9D8B030D-6E8A-4147-A177-3AD203B41FA5}">
                      <a16:colId xmlns:a16="http://schemas.microsoft.com/office/drawing/2014/main" val="3615918571"/>
                    </a:ext>
                  </a:extLst>
                </a:gridCol>
                <a:gridCol w="7924800">
                  <a:extLst>
                    <a:ext uri="{9D8B030D-6E8A-4147-A177-3AD203B41FA5}">
                      <a16:colId xmlns:a16="http://schemas.microsoft.com/office/drawing/2014/main" val="3715317371"/>
                    </a:ext>
                  </a:extLst>
                </a:gridCol>
              </a:tblGrid>
              <a:tr h="303109">
                <a:tc>
                  <a:txBody>
                    <a:bodyPr/>
                    <a:lstStyle/>
                    <a:p>
                      <a:r>
                        <a:rPr lang="en-US" sz="2400" dirty="0"/>
                        <a:t>Goal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Tasks/Status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5481243"/>
                  </a:ext>
                </a:extLst>
              </a:tr>
              <a:tr h="2316917">
                <a:tc>
                  <a:txBody>
                    <a:bodyPr/>
                    <a:lstStyle/>
                    <a:p>
                      <a:r>
                        <a:rPr lang="en-US" sz="2400" dirty="0"/>
                        <a:t>Development and implementation of CP4C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CanESM5 </a:t>
                      </a:r>
                      <a:r>
                        <a:rPr lang="en-US" sz="2400" i="1" dirty="0"/>
                        <a:t>bare-metal</a:t>
                      </a:r>
                      <a:r>
                        <a:rPr lang="en-US" sz="2400" dirty="0"/>
                        <a:t> port and performance optimization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/>
                        <a:t>CanESM</a:t>
                      </a:r>
                      <a:r>
                        <a:rPr lang="en-US" sz="2400" dirty="0"/>
                        <a:t> production and analysis workflow with IMSI</a:t>
                      </a:r>
                      <a:br>
                        <a:rPr lang="en-US" sz="2400" dirty="0"/>
                      </a:br>
                      <a:endParaRPr lang="en-US" sz="2400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Core ESM production simulations (CMIP DECK)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Test first ESM workflow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Refine ESM production runs and analysis workflow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9903343"/>
                  </a:ext>
                </a:extLst>
              </a:tr>
              <a:tr h="231691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Use and development of </a:t>
                      </a:r>
                      <a:r>
                        <a:rPr lang="en-US" sz="2400" dirty="0" err="1"/>
                        <a:t>CanESM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CP4C team training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Community training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Community feedback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Collaborative R&amp;D with CP4C: Technical</a:t>
                      </a:r>
                      <a:br>
                        <a:rPr lang="en-US" sz="2400" dirty="0"/>
                      </a:br>
                      <a:endParaRPr lang="en-US" sz="2400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Collaborative R&amp;D with CP4C: Scientific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352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315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A12C1-6B7D-C8C8-B82F-7653C7AAC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Initial goals of the CP4C project (3 year period)</a:t>
            </a:r>
            <a:br>
              <a:rPr lang="en-US" dirty="0"/>
            </a:br>
            <a:r>
              <a:rPr lang="en-US" dirty="0"/>
              <a:t>Status: </a:t>
            </a:r>
            <a:r>
              <a:rPr lang="en-US" dirty="0">
                <a:highlight>
                  <a:srgbClr val="00FF00"/>
                </a:highlight>
              </a:rPr>
              <a:t>Accomplished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In Progress</a:t>
            </a:r>
            <a:r>
              <a:rPr lang="en-US" dirty="0"/>
              <a:t>, </a:t>
            </a:r>
            <a:r>
              <a:rPr lang="en-US" dirty="0">
                <a:highlight>
                  <a:srgbClr val="FF0000"/>
                </a:highlight>
              </a:rPr>
              <a:t>Planned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0F5C7-6508-1E08-9FC1-4AF6D275A7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4912D-8807-AC45-9758-9F43F2CB2A91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C1D252F-70F6-437F-1008-E914127E4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12384"/>
              </p:ext>
            </p:extLst>
          </p:nvPr>
        </p:nvGraphicFramePr>
        <p:xfrm>
          <a:off x="251790" y="1304831"/>
          <a:ext cx="11728174" cy="5425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3374">
                  <a:extLst>
                    <a:ext uri="{9D8B030D-6E8A-4147-A177-3AD203B41FA5}">
                      <a16:colId xmlns:a16="http://schemas.microsoft.com/office/drawing/2014/main" val="3615918571"/>
                    </a:ext>
                  </a:extLst>
                </a:gridCol>
                <a:gridCol w="7924800">
                  <a:extLst>
                    <a:ext uri="{9D8B030D-6E8A-4147-A177-3AD203B41FA5}">
                      <a16:colId xmlns:a16="http://schemas.microsoft.com/office/drawing/2014/main" val="3715317371"/>
                    </a:ext>
                  </a:extLst>
                </a:gridCol>
              </a:tblGrid>
              <a:tr h="303109">
                <a:tc>
                  <a:txBody>
                    <a:bodyPr/>
                    <a:lstStyle/>
                    <a:p>
                      <a:r>
                        <a:rPr lang="en-US" sz="2400" dirty="0"/>
                        <a:t>Goal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Tasks/Status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5481243"/>
                  </a:ext>
                </a:extLst>
              </a:tr>
              <a:tr h="2316917">
                <a:tc>
                  <a:txBody>
                    <a:bodyPr/>
                    <a:lstStyle/>
                    <a:p>
                      <a:r>
                        <a:rPr lang="en-US" sz="2400" dirty="0"/>
                        <a:t>Development and implementation of CP4C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highlight>
                            <a:srgbClr val="00FF00"/>
                          </a:highlight>
                        </a:rPr>
                        <a:t>CanESM5 </a:t>
                      </a:r>
                      <a:r>
                        <a:rPr lang="en-US" sz="2400" i="1" dirty="0">
                          <a:highlight>
                            <a:srgbClr val="00FF00"/>
                          </a:highlight>
                        </a:rPr>
                        <a:t>bare-metal</a:t>
                      </a:r>
                      <a:r>
                        <a:rPr lang="en-US" sz="2400" dirty="0">
                          <a:highlight>
                            <a:srgbClr val="00FF00"/>
                          </a:highlight>
                        </a:rPr>
                        <a:t> port and performance optimization (Jack Wong)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>
                          <a:highlight>
                            <a:srgbClr val="FFFF00"/>
                          </a:highlight>
                        </a:rPr>
                        <a:t>CanESM</a:t>
                      </a:r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 production and analysis workflow with IMSI (Jack Wong)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highlight>
                            <a:srgbClr val="FF0000"/>
                          </a:highlight>
                        </a:rPr>
                        <a:t>Core ESM production simulations (CMIP DECK)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highlight>
                            <a:srgbClr val="FF0000"/>
                          </a:highlight>
                        </a:rPr>
                        <a:t>Test first ESM workflow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highlight>
                            <a:srgbClr val="FF0000"/>
                          </a:highlight>
                        </a:rPr>
                        <a:t>Refine ESM production runs and analysis workflow 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9903343"/>
                  </a:ext>
                </a:extLst>
              </a:tr>
              <a:tr h="231691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Use and development of </a:t>
                      </a:r>
                      <a:r>
                        <a:rPr lang="en-US" sz="2400" dirty="0" err="1"/>
                        <a:t>CanESM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CP4C team training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highlight>
                            <a:srgbClr val="FF0000"/>
                          </a:highlight>
                        </a:rPr>
                        <a:t>Community training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highlight>
                            <a:srgbClr val="FF0000"/>
                          </a:highlight>
                        </a:rPr>
                        <a:t>Community feedback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Collaborative R&amp;D with CP4C: Technical (Haruki Hirasawa)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highlight>
                            <a:srgbClr val="FF0000"/>
                          </a:highlight>
                        </a:rPr>
                        <a:t>Collaborative R&amp;D with CP4C: Scientific (Friday panels)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352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082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BAE66-569E-6C85-ACC3-E0709CC75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05D32-A461-5690-F090-0DAFB0289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6" y="1027216"/>
            <a:ext cx="11813366" cy="55873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Initial seed funding from ECCC: work will continue into summer.</a:t>
            </a:r>
          </a:p>
          <a:p>
            <a:pPr lvl="1"/>
            <a:r>
              <a:rPr lang="en-US" dirty="0"/>
              <a:t>Hope to hear soon about G&amp;C renewal.</a:t>
            </a:r>
          </a:p>
          <a:p>
            <a:r>
              <a:rPr lang="en-US" dirty="0"/>
              <a:t>Current regular CP4C team: </a:t>
            </a:r>
            <a:r>
              <a:rPr lang="en-US" dirty="0">
                <a:hlinkClick r:id="" action="ppaction://hlinkshowjump?jump=firstslide"/>
              </a:rPr>
              <a:t>co-authors of this talk</a:t>
            </a:r>
            <a:r>
              <a:rPr lang="en-US" dirty="0"/>
              <a:t> plus a couple of others.</a:t>
            </a:r>
          </a:p>
          <a:p>
            <a:pPr lvl="1"/>
            <a:r>
              <a:rPr lang="en-US" dirty="0"/>
              <a:t>Please contact us if you wish to join.</a:t>
            </a:r>
          </a:p>
          <a:p>
            <a:r>
              <a:rPr lang="en-US" dirty="0"/>
              <a:t>A working and optimized version of </a:t>
            </a:r>
            <a:r>
              <a:rPr lang="en-US" dirty="0" err="1"/>
              <a:t>CanESM</a:t>
            </a:r>
            <a:r>
              <a:rPr lang="en-US" dirty="0"/>
              <a:t> exists on </a:t>
            </a:r>
            <a:r>
              <a:rPr lang="en-US" dirty="0" err="1"/>
              <a:t>SciNet</a:t>
            </a:r>
            <a:r>
              <a:rPr lang="en-US" dirty="0"/>
              <a:t> Niagara (Jack Wong).</a:t>
            </a:r>
          </a:p>
          <a:p>
            <a:pPr lvl="1"/>
            <a:r>
              <a:rPr lang="en-US" dirty="0"/>
              <a:t>Output is of limited scientific utility at the moment (level fields)</a:t>
            </a:r>
          </a:p>
          <a:p>
            <a:pPr lvl="1"/>
            <a:r>
              <a:rPr lang="en-US" dirty="0"/>
              <a:t>Port with more useful diagnostic output and production capability to do CMIP DECK runs should be ready by end of summer.</a:t>
            </a:r>
          </a:p>
          <a:p>
            <a:pPr lvl="1"/>
            <a:r>
              <a:rPr lang="en-US" dirty="0"/>
              <a:t>Once ready, we tentatively plan to hold a tutorial on CP4C, August 2022.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E5882-7B60-B6B2-9883-17245DA4FE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4912D-8807-AC45-9758-9F43F2CB2A9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50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BAE66-569E-6C85-ACC3-E0709CC75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05D32-A461-5690-F090-0DAFB0289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96" y="635330"/>
            <a:ext cx="4666684" cy="5587340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dirty="0"/>
          </a:p>
          <a:p>
            <a:r>
              <a:rPr lang="en-US" dirty="0"/>
              <a:t>Allocations on Alliance/Compute Canada:</a:t>
            </a:r>
          </a:p>
          <a:p>
            <a:pPr lvl="1"/>
            <a:r>
              <a:rPr lang="en-US" dirty="0"/>
              <a:t>RRG allocation (about 100 core years, one more fast track renewal), Cedar</a:t>
            </a:r>
          </a:p>
          <a:p>
            <a:pPr lvl="1"/>
            <a:r>
              <a:rPr lang="en-US" dirty="0"/>
              <a:t>RPP allocation (about 100 core years plus reasonable storage and cloud resources, for three years), Niagara and Arbutus</a:t>
            </a:r>
          </a:p>
          <a:p>
            <a:r>
              <a:rPr lang="en-US" dirty="0"/>
              <a:t>Initial tutorial materials and </a:t>
            </a:r>
            <a:r>
              <a:rPr lang="en-US" dirty="0" err="1"/>
              <a:t>CanESM</a:t>
            </a:r>
            <a:r>
              <a:rPr lang="en-US" dirty="0"/>
              <a:t> documentation in prep.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E5882-7B60-B6B2-9883-17245DA4FE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4912D-8807-AC45-9758-9F43F2CB2A91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B642BC-FA5B-0DD4-BB6D-AF76EC3A07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38"/>
          <a:stretch/>
        </p:blipFill>
        <p:spPr>
          <a:xfrm>
            <a:off x="4920028" y="1595910"/>
            <a:ext cx="7131876" cy="20178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FC549CC-1CD7-D930-5EF9-9B7142D41BFC}"/>
              </a:ext>
            </a:extLst>
          </p:cNvPr>
          <p:cNvSpPr txBox="1"/>
          <p:nvPr/>
        </p:nvSpPr>
        <p:spPr>
          <a:xfrm>
            <a:off x="4920028" y="3728679"/>
            <a:ext cx="5842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Please note that all co-PIs (Fletcher, Li, Tan, </a:t>
            </a:r>
            <a:r>
              <a:rPr lang="en-US" b="1" i="1" dirty="0" err="1"/>
              <a:t>Zickfeld</a:t>
            </a:r>
            <a:r>
              <a:rPr lang="en-US" b="1" i="1" dirty="0"/>
              <a:t>) are currently sharing the RPP account! Tags are </a:t>
            </a:r>
            <a:r>
              <a:rPr lang="en-US" b="1" i="1" dirty="0" err="1"/>
              <a:t>pjk-rpp</a:t>
            </a:r>
            <a:r>
              <a:rPr lang="en-US" b="1" i="1" dirty="0"/>
              <a:t>, </a:t>
            </a:r>
            <a:r>
              <a:rPr lang="en-US" b="1" i="1" dirty="0" err="1"/>
              <a:t>pjk-cpp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132839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4D4BE-EA04-DE6C-BFB6-40F545CE7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BE68F-C983-1B53-B1F7-07A7197A7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want to build a collaborative community using this new infrastructure.</a:t>
            </a:r>
          </a:p>
          <a:p>
            <a:pPr lvl="1"/>
            <a:r>
              <a:rPr lang="en-US" dirty="0"/>
              <a:t>Please suggest ideas and directions during the workshop</a:t>
            </a:r>
          </a:p>
          <a:p>
            <a:r>
              <a:rPr lang="en-US" dirty="0"/>
              <a:t>Subsequent talks will feature a mix of recent work </a:t>
            </a:r>
            <a:r>
              <a:rPr lang="en-US"/>
              <a:t>and development </a:t>
            </a:r>
            <a:r>
              <a:rPr lang="en-US" dirty="0"/>
              <a:t>for </a:t>
            </a:r>
            <a:r>
              <a:rPr lang="en-US" dirty="0" err="1"/>
              <a:t>CanESM</a:t>
            </a:r>
            <a:r>
              <a:rPr lang="en-US" dirty="0"/>
              <a:t> and the initial work of CP4C.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80BE6-BE7F-DB36-35E1-D324B1734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4912D-8807-AC45-9758-9F43F2CB2A9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5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9A59AE-1DA2-5D45-8454-6F5564945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CA" dirty="0"/>
              <a:t>The Collaborative Platform for </a:t>
            </a:r>
            <a:r>
              <a:rPr lang="en-CA" dirty="0" err="1"/>
              <a:t>CanESM</a:t>
            </a:r>
            <a:r>
              <a:rPr lang="en-CA" dirty="0"/>
              <a:t> (CP4C): Project Overview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D78A128-87BA-9A48-B507-8A9C1900E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358861"/>
            <a:ext cx="8534400" cy="619539"/>
          </a:xfrm>
          <a:solidFill>
            <a:schemeClr val="tx1"/>
          </a:solidFill>
        </p:spPr>
        <p:txBody>
          <a:bodyPr anchor="ctr">
            <a:normAutofit fontScale="77500" lnSpcReduction="2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Background: Developments starting from ARRCU March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FC9773-0B88-D446-A35E-96F7DE60F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4912D-8807-AC45-9758-9F43F2CB2A9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7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4"/>
    </mc:Choice>
    <mc:Fallback xmlns="">
      <p:transition spd="slow" advTm="659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5300" y="8203"/>
            <a:ext cx="11481400" cy="1470025"/>
          </a:xfrm>
        </p:spPr>
        <p:txBody>
          <a:bodyPr vert="horz" lIns="360000" tIns="45720" rIns="91440" bIns="45720" rtlCol="0" anchor="ctr">
            <a:normAutofit/>
          </a:bodyPr>
          <a:lstStyle/>
          <a:p>
            <a:r>
              <a:rPr lang="en-US" sz="3200" b="1" dirty="0">
                <a:latin typeface="+mn-lt"/>
              </a:rPr>
              <a:t>ARRCU Workshop: Application, Analysis and Collaborative Development with Canada’s Earth System Model (CanESM)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6768" y="1438749"/>
            <a:ext cx="11719932" cy="2702614"/>
          </a:xfrm>
        </p:spPr>
        <p:txBody>
          <a:bodyPr vert="horz" lIns="360000" tIns="45720" rIns="91440" bIns="45720" rtlCol="0">
            <a:noAutofit/>
          </a:bodyPr>
          <a:lstStyle/>
          <a:p>
            <a:pPr algn="l"/>
            <a:r>
              <a:rPr lang="en-US" sz="2000" b="1" dirty="0"/>
              <a:t>Paul Kushner (U Toronto, ARRCU chair, organizing committee chair) thanks the </a:t>
            </a:r>
            <a:r>
              <a:rPr lang="en-US" sz="2000" b="1" dirty="0">
                <a:solidFill>
                  <a:schemeClr val="tx1"/>
                </a:solidFill>
              </a:rPr>
              <a:t>teams: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Organizing committee: </a:t>
            </a:r>
            <a:r>
              <a:rPr lang="en-US" sz="2000" dirty="0"/>
              <a:t>Neil Swart (ECCC), Ellie Farahani (ECCC), Nathan Gillett (ECCC), Shawn Marshall (U Calgary/ECCC), Julie </a:t>
            </a:r>
            <a:r>
              <a:rPr lang="en-US" sz="2000" dirty="0" err="1"/>
              <a:t>Thériault</a:t>
            </a:r>
            <a:r>
              <a:rPr lang="en-US" sz="2000" dirty="0"/>
              <a:t> (UQAM), Kirsten </a:t>
            </a:r>
            <a:r>
              <a:rPr lang="en-US" sz="2000" dirty="0" err="1"/>
              <a:t>Zickfeld</a:t>
            </a:r>
            <a:r>
              <a:rPr lang="en-US" sz="2000" dirty="0"/>
              <a:t> (SFU)</a:t>
            </a:r>
          </a:p>
          <a:p>
            <a:pPr algn="l"/>
            <a:r>
              <a:rPr lang="en-US" sz="2000" b="1" dirty="0"/>
              <a:t>Panelists: </a:t>
            </a:r>
            <a:r>
              <a:rPr lang="en-US" sz="2000" dirty="0"/>
              <a:t>Joe Melton (ECCC), Paul Myers (U. Alberta), </a:t>
            </a:r>
            <a:r>
              <a:rPr lang="en-US" sz="2000" dirty="0" err="1"/>
              <a:t>Hansi</a:t>
            </a:r>
            <a:r>
              <a:rPr lang="en-US" sz="2000" dirty="0"/>
              <a:t> Singh (U Victoria), Julie T, Kaley Walker (U Toronto), Kirsten Z</a:t>
            </a:r>
          </a:p>
          <a:p>
            <a:pPr algn="l"/>
            <a:r>
              <a:rPr lang="en-US" sz="2000" b="1" dirty="0"/>
              <a:t>ARRCU executive + advisory board: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Adam Monahan (U Vic, vice chair), Pierre Gauthier (UQAM, secretary/treasurer), Hind Al-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Abadleh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(Wilfred Laurier U),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Yanping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Li (U.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Sask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), Paul M, Roland Stull (UBC), Neil Tandon (York), Bruno Tremblay (McGill),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Aldona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Wiacek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(St. Mary’s U)</a:t>
            </a:r>
          </a:p>
          <a:p>
            <a:pPr algn="l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F380A9-57CF-784F-AC26-3E80FB4DE679}"/>
              </a:ext>
            </a:extLst>
          </p:cNvPr>
          <p:cNvSpPr txBox="1"/>
          <p:nvPr/>
        </p:nvSpPr>
        <p:spPr>
          <a:xfrm>
            <a:off x="286530" y="4141363"/>
            <a:ext cx="1027027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Agenda:</a:t>
            </a:r>
            <a:endParaRPr lang="en-US" sz="2400" b="1" dirty="0"/>
          </a:p>
          <a:p>
            <a:r>
              <a:rPr lang="en-US" b="1" dirty="0"/>
              <a:t>Time                Topic</a:t>
            </a:r>
            <a:endParaRPr lang="en-US" dirty="0"/>
          </a:p>
          <a:p>
            <a:r>
              <a:rPr lang="en-US" dirty="0"/>
              <a:t>2:30-2:40         Introduction, workshop goals (Paul K)</a:t>
            </a:r>
          </a:p>
          <a:p>
            <a:r>
              <a:rPr lang="en-US" dirty="0"/>
              <a:t>2:40-3:10         The CCCma strategic plan and building a collaborative CanESM (Neil S)</a:t>
            </a:r>
          </a:p>
          <a:p>
            <a:r>
              <a:rPr lang="en-US" dirty="0"/>
              <a:t>3:10-3:30         Results of ARRCU community survey (Paul K)</a:t>
            </a:r>
          </a:p>
          <a:p>
            <a:r>
              <a:rPr lang="en-US" dirty="0"/>
              <a:t>3:30-3:45         Break</a:t>
            </a:r>
          </a:p>
          <a:p>
            <a:r>
              <a:rPr lang="en-US" dirty="0"/>
              <a:t>3:45-5:00         Panel discussion - use cases, broader context.</a:t>
            </a:r>
            <a:br>
              <a:rPr lang="en-US" dirty="0"/>
            </a:br>
            <a:r>
              <a:rPr lang="en-US" dirty="0"/>
              <a:t>5:00-5:30         Break, followed by open discussion, next steps.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D4FA6E0-5662-044E-B7E5-03C1D4EBA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7534" y="5709549"/>
            <a:ext cx="1892300" cy="1066800"/>
          </a:xfrm>
          <a:prstGeom prst="rect">
            <a:avLst/>
          </a:prstGeom>
        </p:spPr>
      </p:pic>
      <p:sp>
        <p:nvSpPr>
          <p:cNvPr id="18" name="Oval Callout 17">
            <a:extLst>
              <a:ext uri="{FF2B5EF4-FFF2-40B4-BE49-F238E27FC236}">
                <a16:creationId xmlns:a16="http://schemas.microsoft.com/office/drawing/2014/main" id="{0A133070-D91B-C147-A333-038E31B872DF}"/>
              </a:ext>
            </a:extLst>
          </p:cNvPr>
          <p:cNvSpPr/>
          <p:nvPr/>
        </p:nvSpPr>
        <p:spPr>
          <a:xfrm>
            <a:off x="9651097" y="4129180"/>
            <a:ext cx="2424135" cy="1249520"/>
          </a:xfrm>
          <a:prstGeom prst="wedgeEllipseCallout">
            <a:avLst>
              <a:gd name="adj1" fmla="val 17207"/>
              <a:gd name="adj2" fmla="val 719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This meeting is being recorded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9C5672-B3AA-46A1-BEBF-DE5F9010D136}"/>
              </a:ext>
            </a:extLst>
          </p:cNvPr>
          <p:cNvSpPr txBox="1"/>
          <p:nvPr/>
        </p:nvSpPr>
        <p:spPr>
          <a:xfrm rot="20064181">
            <a:off x="627254" y="2845207"/>
            <a:ext cx="100051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highlight>
                  <a:srgbClr val="FFFF00"/>
                </a:highlight>
              </a:rPr>
              <a:t>From March 11, 2021</a:t>
            </a:r>
          </a:p>
        </p:txBody>
      </p:sp>
    </p:spTree>
    <p:extLst>
      <p:ext uri="{BB962C8B-B14F-4D97-AF65-F5344CB8AC3E}">
        <p14:creationId xmlns:p14="http://schemas.microsoft.com/office/powerpoint/2010/main" val="85449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4"/>
    </mc:Choice>
    <mc:Fallback xmlns="">
      <p:transition spd="slow" advTm="451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5300" y="8203"/>
            <a:ext cx="11481400" cy="1470025"/>
          </a:xfrm>
        </p:spPr>
        <p:txBody>
          <a:bodyPr vert="horz" lIns="360000" tIns="45720" rIns="91440" bIns="45720" rtlCol="0" anchor="ctr">
            <a:normAutofit/>
          </a:bodyPr>
          <a:lstStyle/>
          <a:p>
            <a:r>
              <a:rPr lang="en-US" sz="3200" b="1" dirty="0">
                <a:latin typeface="+mn-lt"/>
              </a:rPr>
              <a:t>ARRCU Workshop: Application, Analysis and Collaborative Development with Canada’s Earth System Model (CanESM)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6768" y="1438749"/>
            <a:ext cx="11719932" cy="2702614"/>
          </a:xfrm>
        </p:spPr>
        <p:txBody>
          <a:bodyPr vert="horz" lIns="360000" tIns="45720" rIns="91440" bIns="45720" rtlCol="0">
            <a:noAutofit/>
          </a:bodyPr>
          <a:lstStyle/>
          <a:p>
            <a:pPr algn="l"/>
            <a:r>
              <a:rPr lang="en-US" sz="2000" b="1" dirty="0"/>
              <a:t>Paul Kushner (U Toronto, ARRCU chair, organizing committee chair) thanks the </a:t>
            </a:r>
            <a:r>
              <a:rPr lang="en-US" sz="2000" b="1" dirty="0">
                <a:solidFill>
                  <a:schemeClr val="tx1"/>
                </a:solidFill>
              </a:rPr>
              <a:t>teams: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Organizing committee: </a:t>
            </a:r>
            <a:r>
              <a:rPr lang="en-US" sz="2000" dirty="0"/>
              <a:t>Neil Swart (ECCC), Ellie Farahani (ECCC), Nathan Gillett (ECCC), Shawn Marshall (U Calgary/ECCC), Julie </a:t>
            </a:r>
            <a:r>
              <a:rPr lang="en-US" sz="2000" dirty="0" err="1"/>
              <a:t>Thériault</a:t>
            </a:r>
            <a:r>
              <a:rPr lang="en-US" sz="2000" dirty="0"/>
              <a:t> (UQAM), Kirsten </a:t>
            </a:r>
            <a:r>
              <a:rPr lang="en-US" sz="2000" dirty="0" err="1"/>
              <a:t>Zickfeld</a:t>
            </a:r>
            <a:r>
              <a:rPr lang="en-US" sz="2000" dirty="0"/>
              <a:t> (SFU)</a:t>
            </a:r>
          </a:p>
          <a:p>
            <a:pPr algn="l"/>
            <a:r>
              <a:rPr lang="en-US" sz="2000" b="1" dirty="0"/>
              <a:t>Panelists: </a:t>
            </a:r>
            <a:r>
              <a:rPr lang="en-US" sz="2000" dirty="0"/>
              <a:t>Joe Melton (ECCC), Paul Myers (U. Alberta), </a:t>
            </a:r>
            <a:r>
              <a:rPr lang="en-US" sz="2000" dirty="0" err="1"/>
              <a:t>Hansi</a:t>
            </a:r>
            <a:r>
              <a:rPr lang="en-US" sz="2000" dirty="0"/>
              <a:t> Singh (U Victoria), Julie T, Kaley Walker (U Toronto), Kirsten Z</a:t>
            </a:r>
          </a:p>
          <a:p>
            <a:pPr algn="l"/>
            <a:r>
              <a:rPr lang="en-US" sz="2000" b="1" dirty="0"/>
              <a:t>ARRCU executive + advisory board: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Adam Monahan (U Vic, vice chair), Pierre Gauthier (UQAM, secretary/treasurer), Hind Al-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Abadleh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(Wilfred Laurier U),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Yanping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Li (U.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Sask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), Paul M, Roland Stull (UBC), Neil Tandon (York), Bruno Tremblay (McGill),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Aldona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Wiacek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(St. Mary’s U)</a:t>
            </a:r>
          </a:p>
          <a:p>
            <a:pPr algn="l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F380A9-57CF-784F-AC26-3E80FB4DE679}"/>
              </a:ext>
            </a:extLst>
          </p:cNvPr>
          <p:cNvSpPr txBox="1"/>
          <p:nvPr/>
        </p:nvSpPr>
        <p:spPr>
          <a:xfrm>
            <a:off x="286530" y="4141363"/>
            <a:ext cx="1027027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Agenda:</a:t>
            </a:r>
            <a:endParaRPr lang="en-US" sz="2400" b="1" dirty="0"/>
          </a:p>
          <a:p>
            <a:r>
              <a:rPr lang="en-US" b="1" dirty="0"/>
              <a:t>Time                Topic</a:t>
            </a:r>
            <a:endParaRPr lang="en-US" dirty="0"/>
          </a:p>
          <a:p>
            <a:r>
              <a:rPr lang="en-US" dirty="0"/>
              <a:t>2:30-2:40         Introduction, workshop goals (Paul K)</a:t>
            </a:r>
          </a:p>
          <a:p>
            <a:r>
              <a:rPr lang="en-US" dirty="0"/>
              <a:t>2:40-3:10         The CCCma strategic plan and building a collaborative CanESM (Neil S)</a:t>
            </a:r>
          </a:p>
          <a:p>
            <a:r>
              <a:rPr lang="en-US" dirty="0"/>
              <a:t>3:10-3:30         Results of ARRCU community survey (Paul K)</a:t>
            </a:r>
          </a:p>
          <a:p>
            <a:r>
              <a:rPr lang="en-US" dirty="0"/>
              <a:t>3:30-3:45         Break</a:t>
            </a:r>
          </a:p>
          <a:p>
            <a:r>
              <a:rPr lang="en-US" dirty="0"/>
              <a:t>3:45-5:00         Panel discussion - use cases, broader context.</a:t>
            </a:r>
            <a:br>
              <a:rPr lang="en-US" dirty="0"/>
            </a:br>
            <a:r>
              <a:rPr lang="en-US" dirty="0"/>
              <a:t>5:00-5:30         Break, followed by open discussion, next steps.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D4FA6E0-5662-044E-B7E5-03C1D4EBA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7534" y="5709549"/>
            <a:ext cx="1892300" cy="1066800"/>
          </a:xfrm>
          <a:prstGeom prst="rect">
            <a:avLst/>
          </a:prstGeom>
        </p:spPr>
      </p:pic>
      <p:sp>
        <p:nvSpPr>
          <p:cNvPr id="18" name="Oval Callout 17">
            <a:extLst>
              <a:ext uri="{FF2B5EF4-FFF2-40B4-BE49-F238E27FC236}">
                <a16:creationId xmlns:a16="http://schemas.microsoft.com/office/drawing/2014/main" id="{0A133070-D91B-C147-A333-038E31B872DF}"/>
              </a:ext>
            </a:extLst>
          </p:cNvPr>
          <p:cNvSpPr/>
          <p:nvPr/>
        </p:nvSpPr>
        <p:spPr>
          <a:xfrm>
            <a:off x="9651097" y="4129180"/>
            <a:ext cx="2424135" cy="1249520"/>
          </a:xfrm>
          <a:prstGeom prst="wedgeEllipseCallout">
            <a:avLst>
              <a:gd name="adj1" fmla="val 17207"/>
              <a:gd name="adj2" fmla="val 719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This meeting is being recorded</a:t>
            </a:r>
          </a:p>
        </p:txBody>
      </p:sp>
    </p:spTree>
    <p:extLst>
      <p:ext uri="{BB962C8B-B14F-4D97-AF65-F5344CB8AC3E}">
        <p14:creationId xmlns:p14="http://schemas.microsoft.com/office/powerpoint/2010/main" val="5774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4"/>
    </mc:Choice>
    <mc:Fallback xmlns="">
      <p:transition spd="slow" advTm="451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D1D28-7919-8641-A2AF-ACAE9D74F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44414" y="14863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Community survey snapshot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3D514D-5693-A7E1-FCE0-8AFEA1F874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150" y="14863"/>
            <a:ext cx="5216663" cy="384004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131F9-31C0-514A-B5A9-1F6703A75B5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/>
              <a:t>Healthy interest, from a scientifically diverse community, with reasonable expectations for the Collaborative </a:t>
            </a:r>
            <a:r>
              <a:rPr lang="en-US" dirty="0" err="1"/>
              <a:t>CanESM</a:t>
            </a:r>
            <a:endParaRPr lang="en-CA" dirty="0"/>
          </a:p>
          <a:p>
            <a:r>
              <a:rPr lang="en-US" dirty="0"/>
              <a:t>30 faculty = 100+ users now and many more users down the road.</a:t>
            </a:r>
          </a:p>
          <a:p>
            <a:r>
              <a:rPr lang="en-US" dirty="0"/>
              <a:t>Workshop conclusions:</a:t>
            </a:r>
          </a:p>
          <a:p>
            <a:pPr lvl="1"/>
            <a:r>
              <a:rPr lang="en-US" dirty="0"/>
              <a:t>Collaborative </a:t>
            </a:r>
            <a:r>
              <a:rPr lang="en-US" dirty="0" err="1"/>
              <a:t>CanESM</a:t>
            </a:r>
            <a:r>
              <a:rPr lang="en-US" dirty="0"/>
              <a:t> = mechanism to enhance scientific collaboration with ECCC.</a:t>
            </a:r>
          </a:p>
          <a:p>
            <a:pPr lvl="1"/>
            <a:r>
              <a:rPr lang="en-US" dirty="0"/>
              <a:t>Academic community seeks long-term commitment to Collaborative </a:t>
            </a:r>
            <a:r>
              <a:rPr lang="en-US" dirty="0" err="1"/>
              <a:t>CanESM</a:t>
            </a:r>
            <a:r>
              <a:rPr lang="en-US" dirty="0"/>
              <a:t>, good documentation, rather than direct technical support.</a:t>
            </a:r>
          </a:p>
          <a:p>
            <a:pPr lvl="1"/>
            <a:r>
              <a:rPr lang="en-US" dirty="0"/>
              <a:t>Also desire enhanced access to </a:t>
            </a:r>
            <a:r>
              <a:rPr lang="en-US" i="1" dirty="0"/>
              <a:t>other</a:t>
            </a:r>
            <a:r>
              <a:rPr lang="en-US" dirty="0"/>
              <a:t> ECCC models (</a:t>
            </a:r>
            <a:r>
              <a:rPr lang="en-US" dirty="0" err="1"/>
              <a:t>CanRCM</a:t>
            </a:r>
            <a:r>
              <a:rPr lang="en-US" dirty="0"/>
              <a:t>/GEM family of models).</a:t>
            </a:r>
          </a:p>
          <a:p>
            <a:pPr marL="0" indent="0">
              <a:buNone/>
            </a:pPr>
            <a:r>
              <a:rPr lang="en-US" b="1" dirty="0"/>
              <a:t>This community sees the enhanced collaborative versions of models from ECCC as tools of research partnership and collaboration, for a wide variety of applications.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Enhancing such collaboration is also in ECCC’s interest.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34C291-8364-8C2F-23EC-CCD4C4FB95A6}"/>
              </a:ext>
            </a:extLst>
          </p:cNvPr>
          <p:cNvSpPr txBox="1"/>
          <p:nvPr/>
        </p:nvSpPr>
        <p:spPr>
          <a:xfrm>
            <a:off x="9028386" y="6277554"/>
            <a:ext cx="2857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highlight>
                  <a:srgbClr val="FFFF00"/>
                </a:highlight>
              </a:rPr>
              <a:t>From March 11, 2021</a:t>
            </a:r>
          </a:p>
        </p:txBody>
      </p:sp>
    </p:spTree>
    <p:extLst>
      <p:ext uri="{BB962C8B-B14F-4D97-AF65-F5344CB8AC3E}">
        <p14:creationId xmlns:p14="http://schemas.microsoft.com/office/powerpoint/2010/main" val="388982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F9ACC-4BB8-BC9D-499D-65A8AB0C8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Developments since March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87A79-3D4F-6B8B-FB21-D9DB21A06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4727"/>
            <a:ext cx="10972800" cy="5388410"/>
          </a:xfrm>
        </p:spPr>
        <p:txBody>
          <a:bodyPr>
            <a:normAutofit/>
          </a:bodyPr>
          <a:lstStyle/>
          <a:p>
            <a:r>
              <a:rPr lang="en-US" dirty="0"/>
              <a:t>Spring/summer 2021:</a:t>
            </a:r>
          </a:p>
          <a:p>
            <a:pPr lvl="1"/>
            <a:r>
              <a:rPr lang="en-US" dirty="0"/>
              <a:t>Call to ARRCU community for expressions of interest to contribute to Compute Canada Research Portals and Platforms (RPP) proposal.</a:t>
            </a:r>
          </a:p>
          <a:p>
            <a:pPr lvl="1"/>
            <a:r>
              <a:rPr lang="en-US" dirty="0"/>
              <a:t>From the group that responded to this RPP solicitation, further solicited interest in submitting NSERC Alliance Mission proposal in partnership with ECCC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1DF24-D8E8-4CA6-C4ED-CA89A9BAE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4912D-8807-AC45-9758-9F43F2CB2A9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6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F9ACC-4BB8-BC9D-499D-65A8AB0C8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Developments since March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87A79-3D4F-6B8B-FB21-D9DB21A06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4727"/>
            <a:ext cx="10972800" cy="5388410"/>
          </a:xfrm>
        </p:spPr>
        <p:txBody>
          <a:bodyPr>
            <a:normAutofit/>
          </a:bodyPr>
          <a:lstStyle/>
          <a:p>
            <a:r>
              <a:rPr lang="en-US" dirty="0"/>
              <a:t>Proposals submitted fall 2021:</a:t>
            </a:r>
          </a:p>
          <a:p>
            <a:pPr lvl="1">
              <a:buFont typeface=".Apple Color Emoji UI"/>
              <a:buChar char="😃"/>
            </a:pPr>
            <a:r>
              <a:rPr lang="en-US" dirty="0"/>
              <a:t>Compute Canada RPP proposal (Kushner PI) – successful – compute and cloud resources</a:t>
            </a:r>
          </a:p>
          <a:p>
            <a:pPr lvl="1">
              <a:buFont typeface=".Apple Color Emoji UI"/>
              <a:buChar char="😃"/>
            </a:pPr>
            <a:r>
              <a:rPr lang="en-US" dirty="0"/>
              <a:t>Compute Canada RRG fast track renewal (Swart PI) – successful – compute resources</a:t>
            </a:r>
          </a:p>
          <a:p>
            <a:pPr lvl="1">
              <a:buFont typeface=".Apple Color Emoji UI"/>
              <a:buChar char="😃"/>
            </a:pPr>
            <a:r>
              <a:rPr lang="en-US" dirty="0"/>
              <a:t>ECCC G&amp;C with </a:t>
            </a:r>
            <a:r>
              <a:rPr lang="en-US" dirty="0" err="1"/>
              <a:t>CCCma</a:t>
            </a:r>
            <a:r>
              <a:rPr lang="en-US" dirty="0"/>
              <a:t> until March 2022 (Kushner PI) – successful – initial CP4C work</a:t>
            </a:r>
          </a:p>
          <a:p>
            <a:pPr lvl="1">
              <a:buFont typeface=".Apple Color Emoji UI"/>
              <a:buChar char="😩"/>
            </a:pPr>
            <a:r>
              <a:rPr lang="en-US" dirty="0"/>
              <a:t>NSERC Alliance Mission proposal (Kushner PI) – not successful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1DF24-D8E8-4CA6-C4ED-CA89A9BAE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4912D-8807-AC45-9758-9F43F2CB2A9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42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F9ACC-4BB8-BC9D-499D-65A8AB0C8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Developments since March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87A79-3D4F-6B8B-FB21-D9DB21A06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4727"/>
            <a:ext cx="10972800" cy="5388410"/>
          </a:xfrm>
        </p:spPr>
        <p:txBody>
          <a:bodyPr>
            <a:normAutofit/>
          </a:bodyPr>
          <a:lstStyle/>
          <a:p>
            <a:r>
              <a:rPr lang="en-US" dirty="0"/>
              <a:t>November 2021 - March 2022:</a:t>
            </a:r>
          </a:p>
          <a:p>
            <a:pPr lvl="1"/>
            <a:r>
              <a:rPr lang="en-US" dirty="0"/>
              <a:t>Working group began work on CP4C using ECCC G&amp;C funding</a:t>
            </a:r>
          </a:p>
          <a:p>
            <a:pPr lvl="1"/>
            <a:r>
              <a:rPr lang="en-US" dirty="0"/>
              <a:t>Planning for this workshop</a:t>
            </a:r>
          </a:p>
          <a:p>
            <a:pPr lvl="1"/>
            <a:r>
              <a:rPr lang="en-US" dirty="0"/>
              <a:t>Submitted expression of interest in renewal of ECCC G&amp;C.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1DF24-D8E8-4CA6-C4ED-CA89A9BAE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4912D-8807-AC45-9758-9F43F2CB2A9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913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9A59AE-1DA2-5D45-8454-6F5564945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CA" dirty="0"/>
              <a:t>The Collaborative Platform for </a:t>
            </a:r>
            <a:r>
              <a:rPr lang="en-CA" dirty="0" err="1"/>
              <a:t>CanESM</a:t>
            </a:r>
            <a:r>
              <a:rPr lang="en-CA" dirty="0"/>
              <a:t> (CP4C): Project Overview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D78A128-87BA-9A48-B507-8A9C1900E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358861"/>
            <a:ext cx="8534400" cy="619539"/>
          </a:xfrm>
          <a:solidFill>
            <a:schemeClr val="tx1"/>
          </a:solidFill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What is the CP4C?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FC9773-0B88-D446-A35E-96F7DE60F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4912D-8807-AC45-9758-9F43F2CB2A9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8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4"/>
    </mc:Choice>
    <mc:Fallback xmlns="">
      <p:transition spd="slow" advTm="6594"/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12700">
          <a:solidFill>
            <a:schemeClr val="tx1"/>
          </a:solidFill>
        </a:ln>
      </a:spPr>
      <a:bodyPr wrap="square">
        <a:spAutoFit/>
      </a:bodyPr>
      <a:lstStyle>
        <a:defPPr algn="ctr">
          <a:defRPr dirty="0"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HY151-Section_01-Slides" id="{D733940A-4427-6A44-9CB2-541C39514678}" vid="{206665BB-E995-8044-A4AC-D408DB828E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14654</TotalTime>
  <Words>1380</Words>
  <Application>Microsoft Macintosh PowerPoint</Application>
  <PresentationFormat>Widescreen</PresentationFormat>
  <Paragraphs>139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.Apple Color Emoji UI</vt:lpstr>
      <vt:lpstr>Arial</vt:lpstr>
      <vt:lpstr>Calibri</vt:lpstr>
      <vt:lpstr>Cambria Math</vt:lpstr>
      <vt:lpstr>3_Office Theme</vt:lpstr>
      <vt:lpstr>The Collaborative Platform for CanESM (CP4C): Project Overview</vt:lpstr>
      <vt:lpstr>The Collaborative Platform for CanESM (CP4C): Project Overview</vt:lpstr>
      <vt:lpstr>ARRCU Workshop: Application, Analysis and Collaborative Development with Canada’s Earth System Model (CanESM)</vt:lpstr>
      <vt:lpstr>ARRCU Workshop: Application, Analysis and Collaborative Development with Canada’s Earth System Model (CanESM)</vt:lpstr>
      <vt:lpstr>Community survey snapshot</vt:lpstr>
      <vt:lpstr>Developments since March 2021</vt:lpstr>
      <vt:lpstr>Developments since March 2021</vt:lpstr>
      <vt:lpstr>Developments since March 2021</vt:lpstr>
      <vt:lpstr>The Collaborative Platform for CanESM (CP4C): Project Overview</vt:lpstr>
      <vt:lpstr>What is the CP4C?</vt:lpstr>
      <vt:lpstr>Initial goals of the CP4C project (3 year period) Accomplished, In Progress, Planned</vt:lpstr>
      <vt:lpstr>Initial goals of the CP4C project (3 year period) Status: Accomplished, In Progress, Planned</vt:lpstr>
      <vt:lpstr>Resources</vt:lpstr>
      <vt:lpstr>Resources</vt:lpstr>
      <vt:lpstr>Conclusions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Paul Kushner</dc:creator>
  <cp:keywords/>
  <dc:description/>
  <cp:lastModifiedBy>Paul Kushner</cp:lastModifiedBy>
  <cp:revision>3</cp:revision>
  <cp:lastPrinted>2021-03-11T12:52:43Z</cp:lastPrinted>
  <dcterms:created xsi:type="dcterms:W3CDTF">2021-03-07T19:43:39Z</dcterms:created>
  <dcterms:modified xsi:type="dcterms:W3CDTF">2022-04-21T14:07:50Z</dcterms:modified>
  <cp:category/>
</cp:coreProperties>
</file>