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312" r:id="rId5"/>
    <p:sldId id="334" r:id="rId6"/>
    <p:sldId id="371" r:id="rId7"/>
    <p:sldId id="372" r:id="rId8"/>
    <p:sldId id="373" r:id="rId9"/>
    <p:sldId id="392" r:id="rId10"/>
    <p:sldId id="393" r:id="rId11"/>
    <p:sldId id="377" r:id="rId12"/>
    <p:sldId id="376" r:id="rId13"/>
    <p:sldId id="378" r:id="rId14"/>
    <p:sldId id="374" r:id="rId15"/>
    <p:sldId id="361" r:id="rId16"/>
    <p:sldId id="385" r:id="rId17"/>
    <p:sldId id="386" r:id="rId18"/>
    <p:sldId id="390" r:id="rId19"/>
    <p:sldId id="391" r:id="rId20"/>
    <p:sldId id="387" r:id="rId21"/>
    <p:sldId id="388" r:id="rId22"/>
    <p:sldId id="389" r:id="rId23"/>
    <p:sldId id="375" r:id="rId24"/>
    <p:sldId id="3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00FF00"/>
    <a:srgbClr val="FF896D"/>
    <a:srgbClr val="FF9797"/>
    <a:srgbClr val="6B6B6B"/>
    <a:srgbClr val="5C5C5C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81447" autoAdjust="0"/>
  </p:normalViewPr>
  <p:slideViewPr>
    <p:cSldViewPr>
      <p:cViewPr varScale="1">
        <p:scale>
          <a:sx n="107" d="100"/>
          <a:sy n="107" d="100"/>
        </p:scale>
        <p:origin x="17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80F3E-ECB0-4923-B323-CBD9CE0FAB9C}" type="datetimeFigureOut">
              <a:rPr lang="en-CA" smtClean="0"/>
              <a:t>2022-04-21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0E09E-7D79-4084-B738-2A826197DD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610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0E09E-7D79-4084-B738-2A826197DD2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50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0E09E-7D79-4084-B738-2A826197DD2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12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mass corrections are implemented in the model to ensure that the mass of the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advective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hybrid tracers is conserved, </a:t>
            </a:r>
          </a:p>
          <a:p>
            <a:pPr marL="171450" indent="-171450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default hybridization parameters caused these mass corrections to be of large positive values for dust tracers, </a:t>
            </a:r>
          </a:p>
          <a:p>
            <a:pPr marL="171450" indent="-171450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triggered some sort of positive feedback resulting in artificial dust bursts propagating into the lower stratosphere,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0E09E-7D79-4084-B738-2A826197DD2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125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mass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corrections are implemented in the model to ensure that the mass of the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advective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hybrid tracers is conserved,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default hybridization parameters caused these mass corrections to be of large positive values for dust tracers,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triggered some sort of positive feedback resulting in artificial dust bursts propagating into the lower stratosphere,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0E09E-7D79-4084-B738-2A826197DD2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629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5586" y="1412777"/>
            <a:ext cx="7992888" cy="1470025"/>
          </a:xfrm>
        </p:spPr>
        <p:txBody>
          <a:bodyPr/>
          <a:lstStyle>
            <a:lvl1pPr algn="l"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666" y="2883051"/>
            <a:ext cx="4945470" cy="191410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538" y="6356352"/>
            <a:ext cx="2133600" cy="365125"/>
          </a:xfrm>
        </p:spPr>
        <p:txBody>
          <a:bodyPr/>
          <a:lstStyle/>
          <a:p>
            <a:fld id="{6F037ADB-4FB9-482D-A1A4-E1F489B212F5}" type="datetimeFigureOut">
              <a:rPr lang="en-US" smtClean="0"/>
              <a:t>4/21/2022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Anstey@ec.gc.ca" TargetMode="External"/><Relationship Id="rId2" Type="http://schemas.openxmlformats.org/officeDocument/2006/relationships/hyperlink" Target="mailto:Michael.Sigmond@ec.gc.c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238895"/>
            <a:ext cx="894699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 smtClean="0"/>
              <a:t>Analysis for Development (A4D) &amp;</a:t>
            </a:r>
            <a:br>
              <a:rPr lang="en-US" cap="none" dirty="0" smtClean="0"/>
            </a:br>
            <a:r>
              <a:rPr lang="en-US" cap="none" dirty="0" err="1" smtClean="0"/>
              <a:t>CCCma</a:t>
            </a:r>
            <a:r>
              <a:rPr lang="en-US" cap="none" dirty="0" smtClean="0"/>
              <a:t> published data</a:t>
            </a:r>
            <a:endParaRPr lang="en-US" cap="none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577607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accent5"/>
                </a:solidFill>
              </a:rPr>
              <a:t>CP4C workshop, 21 April 2022</a:t>
            </a:r>
            <a:endParaRPr lang="en-CA" sz="1400" dirty="0">
              <a:solidFill>
                <a:schemeClr val="accent5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33325" y="3212976"/>
            <a:ext cx="8545870" cy="1914102"/>
          </a:xfrm>
        </p:spPr>
        <p:txBody>
          <a:bodyPr/>
          <a:lstStyle/>
          <a:p>
            <a:r>
              <a:rPr lang="en-US" dirty="0" smtClean="0"/>
              <a:t>Michael Sigmond &amp; James Anstey (</a:t>
            </a:r>
            <a:r>
              <a:rPr lang="en-US" dirty="0" err="1" smtClean="0"/>
              <a:t>CCCma</a:t>
            </a:r>
            <a:r>
              <a:rPr lang="en-US" dirty="0" smtClean="0"/>
              <a:t>)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539552" y="4170027"/>
            <a:ext cx="3740659" cy="19141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err="1" smtClean="0"/>
              <a:t>Vivek</a:t>
            </a:r>
            <a:r>
              <a:rPr lang="en-CA" sz="2000" dirty="0" smtClean="0"/>
              <a:t> </a:t>
            </a:r>
            <a:r>
              <a:rPr lang="en-CA" sz="2000" dirty="0"/>
              <a:t>Arora, Jason Cole, Nathan Gillett, Slava Kharin, Bill </a:t>
            </a:r>
            <a:r>
              <a:rPr lang="en-CA" sz="2000" dirty="0" err="1"/>
              <a:t>Merryfield</a:t>
            </a:r>
            <a:r>
              <a:rPr lang="en-CA" sz="2000" dirty="0"/>
              <a:t>, </a:t>
            </a:r>
            <a:r>
              <a:rPr lang="en-CA" sz="2000" dirty="0" smtClean="0"/>
              <a:t>Cathy Reader, John </a:t>
            </a:r>
            <a:r>
              <a:rPr lang="en-CA" sz="2000" dirty="0" err="1"/>
              <a:t>Scinocca</a:t>
            </a:r>
            <a:r>
              <a:rPr lang="en-CA" sz="2000" dirty="0"/>
              <a:t>, Andrew Shao, Neil Swart, Jack Virgin, </a:t>
            </a:r>
            <a:r>
              <a:rPr lang="en-CA" sz="2000" dirty="0" err="1"/>
              <a:t>Libo</a:t>
            </a:r>
            <a:r>
              <a:rPr lang="en-CA" sz="2000" dirty="0"/>
              <a:t> </a:t>
            </a:r>
            <a:r>
              <a:rPr lang="en-CA" sz="2000" dirty="0" smtClean="0"/>
              <a:t>Wang, and others..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273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129" y="1431061"/>
            <a:ext cx="3320073" cy="15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27447" y="-150847"/>
            <a:ext cx="9396536" cy="1143000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chemeClr val="accent1"/>
                </a:solidFill>
              </a:rPr>
              <a:t>Some results from other WGs</a:t>
            </a:r>
            <a:endParaRPr lang="en-CA" sz="4000" cap="none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53244"/>
            <a:ext cx="936104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200" dirty="0" smtClean="0"/>
          </a:p>
          <a:p>
            <a:pPr lvl="1">
              <a:spcAft>
                <a:spcPts val="600"/>
              </a:spcAft>
            </a:pPr>
            <a:endParaRPr lang="en-US" sz="600" dirty="0" smtClean="0">
              <a:solidFill>
                <a:srgbClr val="0070C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2"/>
                </a:solidFill>
              </a:rPr>
              <a:t>Atmospheric circulation</a:t>
            </a:r>
            <a:r>
              <a:rPr lang="en-US" sz="2200" dirty="0" smtClean="0"/>
              <a:t>: too few sudden stratospheric warmings</a:t>
            </a:r>
            <a:endParaRPr lang="en-US" sz="22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Too many in CanESM2; difference due to orographic gravity wave drag (OGWD)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Retuned OGWD to get rid of SSW bias</a:t>
            </a:r>
          </a:p>
          <a:p>
            <a:pPr lvl="1">
              <a:spcAft>
                <a:spcPts val="600"/>
              </a:spcAft>
            </a:pPr>
            <a:endParaRPr lang="en-US" sz="6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2"/>
                </a:solidFill>
              </a:rPr>
              <a:t>Cold </a:t>
            </a:r>
            <a:r>
              <a:rPr lang="en-US" sz="2200" b="1" dirty="0" smtClean="0">
                <a:solidFill>
                  <a:schemeClr val="accent2"/>
                </a:solidFill>
              </a:rPr>
              <a:t>bias</a:t>
            </a:r>
            <a:r>
              <a:rPr lang="en-US" sz="2200" dirty="0" smtClean="0"/>
              <a:t> </a:t>
            </a:r>
            <a:r>
              <a:rPr lang="en-US" sz="2200" dirty="0"/>
              <a:t>over </a:t>
            </a:r>
            <a:r>
              <a:rPr lang="en-US" sz="2200" b="1" dirty="0">
                <a:solidFill>
                  <a:schemeClr val="accent2"/>
                </a:solidFill>
              </a:rPr>
              <a:t>Himalayas</a:t>
            </a:r>
            <a:r>
              <a:rPr lang="en-US" sz="2200" dirty="0"/>
              <a:t>, related to high albedo bias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new snow parameterization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investigate impact of precipitation bias</a:t>
            </a:r>
          </a:p>
          <a:p>
            <a:pPr lvl="1">
              <a:spcAft>
                <a:spcPts val="600"/>
              </a:spcAft>
            </a:pPr>
            <a:endParaRPr lang="en-US" sz="6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Too much sea ice in </a:t>
            </a:r>
            <a:r>
              <a:rPr lang="en-US" sz="2200" b="1" dirty="0" smtClean="0">
                <a:solidFill>
                  <a:schemeClr val="accent2"/>
                </a:solidFill>
              </a:rPr>
              <a:t>North Atlantic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Hypothesis: atmospheric circulation bias</a:t>
            </a:r>
          </a:p>
          <a:p>
            <a:pPr lvl="1">
              <a:spcAft>
                <a:spcPts val="600"/>
              </a:spcAft>
            </a:pPr>
            <a:endParaRPr lang="en-US" sz="600" dirty="0">
              <a:solidFill>
                <a:srgbClr val="0070C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2"/>
                </a:solidFill>
              </a:rPr>
              <a:t>Winter cold </a:t>
            </a:r>
            <a:r>
              <a:rPr lang="en-US" sz="2200" dirty="0" smtClean="0"/>
              <a:t>bias over </a:t>
            </a:r>
            <a:r>
              <a:rPr lang="en-US" sz="2200" b="1" dirty="0" smtClean="0">
                <a:solidFill>
                  <a:schemeClr val="accent2"/>
                </a:solidFill>
              </a:rPr>
              <a:t>sea ice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Possibly too small conductivity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Mismatch between </a:t>
            </a:r>
            <a:r>
              <a:rPr lang="en-US" sz="2200" b="1" dirty="0" smtClean="0">
                <a:solidFill>
                  <a:schemeClr val="accent2"/>
                </a:solidFill>
              </a:rPr>
              <a:t>TOA balance </a:t>
            </a:r>
            <a:r>
              <a:rPr lang="en-US" sz="2200" dirty="0" smtClean="0"/>
              <a:t>in AMIP runs (2.5 W/m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) vs coupled run/observations (1.0 </a:t>
            </a:r>
            <a:r>
              <a:rPr lang="en-US" sz="2200" dirty="0"/>
              <a:t>W/m</a:t>
            </a:r>
            <a:r>
              <a:rPr lang="en-US" sz="2200" baseline="30000" dirty="0"/>
              <a:t>2</a:t>
            </a:r>
            <a:r>
              <a:rPr lang="en-US" sz="2200" dirty="0"/>
              <a:t>)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Due to spatial patterns of SST</a:t>
            </a:r>
            <a:r>
              <a:rPr lang="en-US" sz="1600" dirty="0" smtClean="0">
                <a:solidFill>
                  <a:srgbClr val="0070C0"/>
                </a:solidFill>
              </a:rPr>
              <a:t>	</a:t>
            </a:r>
            <a:endParaRPr lang="en-US" sz="1600" dirty="0">
              <a:solidFill>
                <a:srgbClr val="0070C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08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46109"/>
            <a:ext cx="3320073" cy="15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8208" y="160264"/>
            <a:ext cx="8723312" cy="1143000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chemeClr val="accent1"/>
                </a:solidFill>
              </a:rPr>
              <a:t>A4D standardized diagnostic package</a:t>
            </a:r>
            <a:endParaRPr lang="en-CA" sz="2400" cap="none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358" y="1541456"/>
            <a:ext cx="38164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To address the need to </a:t>
            </a:r>
            <a:r>
              <a:rPr lang="en-US" sz="2200" b="1" dirty="0" smtClean="0">
                <a:solidFill>
                  <a:schemeClr val="accent2"/>
                </a:solidFill>
              </a:rPr>
              <a:t>track </a:t>
            </a:r>
            <a:r>
              <a:rPr lang="en-US" sz="2200" b="1" dirty="0">
                <a:solidFill>
                  <a:schemeClr val="accent2"/>
                </a:solidFill>
              </a:rPr>
              <a:t>model biases </a:t>
            </a:r>
            <a:r>
              <a:rPr lang="en-US" sz="2200" dirty="0"/>
              <a:t>from one model version to the next in a systematic manner</a:t>
            </a:r>
          </a:p>
          <a:p>
            <a:pPr>
              <a:spcAft>
                <a:spcPts val="600"/>
              </a:spcAft>
            </a:pPr>
            <a:endParaRPr lang="en-US" sz="22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Based on </a:t>
            </a:r>
            <a:r>
              <a:rPr lang="en-US" sz="2200" b="1" dirty="0" err="1" smtClean="0">
                <a:solidFill>
                  <a:schemeClr val="accent2"/>
                </a:solidFill>
              </a:rPr>
              <a:t>ESMValtool</a:t>
            </a:r>
            <a:r>
              <a:rPr lang="en-US" sz="2200" dirty="0" smtClean="0"/>
              <a:t> (python community tool)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No </a:t>
            </a:r>
            <a:r>
              <a:rPr lang="en-US" sz="2200" dirty="0" err="1" smtClean="0"/>
              <a:t>ESMValtool</a:t>
            </a:r>
            <a:r>
              <a:rPr lang="en-US" sz="2200" dirty="0" smtClean="0"/>
              <a:t>/python knowledge required to use package and enter new (simple) diagnostics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400" dirty="0" smtClean="0"/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779913" y="6538333"/>
            <a:ext cx="567533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en-CA" sz="13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Cathy Reader, James Anstey, Michael Sigmond, Cynthia Whaley</a:t>
            </a:r>
            <a:endParaRPr lang="en-CA" sz="13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782" y="2132856"/>
            <a:ext cx="5261515" cy="36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129" y="1431061"/>
            <a:ext cx="3320073" cy="15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20688" y="-99392"/>
            <a:ext cx="8723312" cy="1143000"/>
          </a:xfrm>
        </p:spPr>
        <p:txBody>
          <a:bodyPr/>
          <a:lstStyle/>
          <a:p>
            <a:r>
              <a:rPr lang="en-US" cap="none" dirty="0" smtClean="0">
                <a:solidFill>
                  <a:schemeClr val="accent1"/>
                </a:solidFill>
              </a:rPr>
              <a:t>A4D Conclusions</a:t>
            </a:r>
            <a:endParaRPr lang="en-CA" sz="2400" cap="none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590" y="1043608"/>
            <a:ext cx="845341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A4D activity encourages and coordinates analysis in support of model development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Some progress has been made, but we are constrained by limited HR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Call for collaborations!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Please contact us if you like to contribute to a WG, start one, or participate in A4D meetings 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0070C0"/>
                </a:solidFill>
                <a:hlinkClick r:id="rId2"/>
              </a:rPr>
              <a:t>Michael.Sigmond@ec.gc.ca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hlinkClick r:id="rId3"/>
              </a:rPr>
              <a:t>James.Anstey@ec.gc.ca</a:t>
            </a:r>
            <a:endParaRPr lang="en-US" sz="22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en-US" sz="22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en-US" sz="2200" dirty="0">
              <a:solidFill>
                <a:srgbClr val="0070C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96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129" y="1431061"/>
            <a:ext cx="3320073" cy="15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723312" cy="1143000"/>
          </a:xfrm>
        </p:spPr>
        <p:txBody>
          <a:bodyPr/>
          <a:lstStyle/>
          <a:p>
            <a:r>
              <a:rPr lang="en-US" cap="none" dirty="0" smtClean="0">
                <a:solidFill>
                  <a:schemeClr val="accent1"/>
                </a:solidFill>
              </a:rPr>
              <a:t>Now over to James…</a:t>
            </a:r>
            <a:endParaRPr lang="en-CA" sz="2400" cap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4;p13"/>
          <p:cNvSpPr txBox="1"/>
          <p:nvPr/>
        </p:nvSpPr>
        <p:spPr>
          <a:xfrm>
            <a:off x="3873925" y="1015720"/>
            <a:ext cx="4758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CCCma (ECCC) currently hosts </a:t>
            </a:r>
            <a:r>
              <a:rPr lang="en" b="1" dirty="0"/>
              <a:t>300 TB</a:t>
            </a:r>
            <a:r>
              <a:rPr lang="en" dirty="0"/>
              <a:t> of data on the ESGF network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~ </a:t>
            </a:r>
            <a:r>
              <a:rPr lang="en" b="1" dirty="0"/>
              <a:t>1 PB</a:t>
            </a:r>
            <a:r>
              <a:rPr lang="en" dirty="0"/>
              <a:t> of CanESM5 model output has been downloaded from the ECCC ESGF server, as well as ~</a:t>
            </a:r>
            <a:r>
              <a:rPr lang="en" b="1" dirty="0"/>
              <a:t>300 TB</a:t>
            </a:r>
            <a:r>
              <a:rPr lang="en" dirty="0"/>
              <a:t> from other ESGF nodes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9" name="Google Shape;55;p13"/>
          <p:cNvSpPr txBox="1"/>
          <p:nvPr/>
        </p:nvSpPr>
        <p:spPr>
          <a:xfrm>
            <a:off x="624684" y="282612"/>
            <a:ext cx="7403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CanESM5 CMIP6 output published on ESGF</a:t>
            </a:r>
            <a:endParaRPr sz="2400" b="1" dirty="0"/>
          </a:p>
        </p:txBody>
      </p:sp>
      <p:pic>
        <p:nvPicPr>
          <p:cNvPr id="10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5736" y="1486251"/>
            <a:ext cx="3657600" cy="403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7;p13"/>
          <p:cNvPicPr preferRelativeResize="0"/>
          <p:nvPr/>
        </p:nvPicPr>
        <p:blipFill rotWithShape="1">
          <a:blip r:embed="rId3">
            <a:alphaModFix/>
          </a:blip>
          <a:srcRect l="31973" t="6742" r="34591"/>
          <a:stretch/>
        </p:blipFill>
        <p:spPr>
          <a:xfrm>
            <a:off x="4716016" y="3684680"/>
            <a:ext cx="3057276" cy="26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58;p13"/>
          <p:cNvSpPr txBox="1"/>
          <p:nvPr/>
        </p:nvSpPr>
        <p:spPr>
          <a:xfrm>
            <a:off x="5148064" y="3284984"/>
            <a:ext cx="257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ESGF downloads (TB)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9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768217"/>
            <a:ext cx="8839197" cy="3497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4;p14"/>
          <p:cNvSpPr txBox="1"/>
          <p:nvPr/>
        </p:nvSpPr>
        <p:spPr>
          <a:xfrm>
            <a:off x="4780024" y="4350237"/>
            <a:ext cx="604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http://esgf-ui.cmcc.it/esgf-dashboard-ui/geo-downloads.html</a:t>
            </a:r>
            <a:endParaRPr sz="1200"/>
          </a:p>
        </p:txBody>
      </p:sp>
      <p:sp>
        <p:nvSpPr>
          <p:cNvPr id="6" name="Google Shape;65;p14"/>
          <p:cNvSpPr txBox="1"/>
          <p:nvPr/>
        </p:nvSpPr>
        <p:spPr>
          <a:xfrm>
            <a:off x="953675" y="281712"/>
            <a:ext cx="734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Worldwide CMIP6 downloads, by region</a:t>
            </a:r>
            <a:endParaRPr sz="2000"/>
          </a:p>
        </p:txBody>
      </p:sp>
      <p:sp>
        <p:nvSpPr>
          <p:cNvPr id="7" name="Google Shape;66;p14"/>
          <p:cNvSpPr txBox="1"/>
          <p:nvPr/>
        </p:nvSpPr>
        <p:spPr>
          <a:xfrm>
            <a:off x="2177175" y="1813342"/>
            <a:ext cx="855600" cy="4002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12.7 PB</a:t>
            </a:r>
            <a:endParaRPr/>
          </a:p>
        </p:txBody>
      </p:sp>
      <p:sp>
        <p:nvSpPr>
          <p:cNvPr id="8" name="Google Shape;67;p14"/>
          <p:cNvSpPr txBox="1"/>
          <p:nvPr/>
        </p:nvSpPr>
        <p:spPr>
          <a:xfrm>
            <a:off x="4091682" y="1737142"/>
            <a:ext cx="855600" cy="4002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9.4 PB</a:t>
            </a:r>
            <a:endParaRPr/>
          </a:p>
        </p:txBody>
      </p:sp>
      <p:sp>
        <p:nvSpPr>
          <p:cNvPr id="9" name="Google Shape;68;p14"/>
          <p:cNvSpPr txBox="1"/>
          <p:nvPr/>
        </p:nvSpPr>
        <p:spPr>
          <a:xfrm>
            <a:off x="5814057" y="2213542"/>
            <a:ext cx="855600" cy="4002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6.3 PB</a:t>
            </a:r>
            <a:endParaRPr/>
          </a:p>
        </p:txBody>
      </p:sp>
      <p:sp>
        <p:nvSpPr>
          <p:cNvPr id="10" name="Google Shape;69;p14"/>
          <p:cNvSpPr txBox="1"/>
          <p:nvPr/>
        </p:nvSpPr>
        <p:spPr>
          <a:xfrm>
            <a:off x="6804657" y="3280342"/>
            <a:ext cx="855600" cy="4002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0.55 PB</a:t>
            </a:r>
            <a:endParaRPr/>
          </a:p>
        </p:txBody>
      </p:sp>
      <p:sp>
        <p:nvSpPr>
          <p:cNvPr id="11" name="Google Shape;70;p14"/>
          <p:cNvSpPr txBox="1"/>
          <p:nvPr/>
        </p:nvSpPr>
        <p:spPr>
          <a:xfrm>
            <a:off x="4671057" y="2746942"/>
            <a:ext cx="855600" cy="4002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0.24 PB</a:t>
            </a:r>
            <a:endParaRPr/>
          </a:p>
        </p:txBody>
      </p:sp>
      <p:sp>
        <p:nvSpPr>
          <p:cNvPr id="12" name="Google Shape;71;p14"/>
          <p:cNvSpPr txBox="1"/>
          <p:nvPr/>
        </p:nvSpPr>
        <p:spPr>
          <a:xfrm>
            <a:off x="2842257" y="3204142"/>
            <a:ext cx="855600" cy="4002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0.25 PB</a:t>
            </a:r>
            <a:endParaRPr/>
          </a:p>
        </p:txBody>
      </p:sp>
      <p:sp>
        <p:nvSpPr>
          <p:cNvPr id="13" name="Google Shape;72;p14"/>
          <p:cNvSpPr txBox="1"/>
          <p:nvPr/>
        </p:nvSpPr>
        <p:spPr>
          <a:xfrm>
            <a:off x="332675" y="5013176"/>
            <a:ext cx="79698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Worldwide total: ~ 30 PB, of which CanESM5 represents ~1.3 </a:t>
            </a:r>
            <a:r>
              <a:rPr lang="en" dirty="0" smtClean="0"/>
              <a:t>PB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(note CanESM5 is relatively lower resolution than many models, hence lower volume per dataset)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33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7;p15"/>
          <p:cNvSpPr txBox="1"/>
          <p:nvPr/>
        </p:nvSpPr>
        <p:spPr>
          <a:xfrm>
            <a:off x="107504" y="725168"/>
            <a:ext cx="456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Simulation years published, by MIP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(total </a:t>
            </a:r>
            <a:r>
              <a:rPr lang="en" dirty="0">
                <a:solidFill>
                  <a:schemeClr val="dk1"/>
                </a:solidFill>
              </a:rPr>
              <a:t>~154,000 years</a:t>
            </a:r>
            <a:r>
              <a:rPr lang="en" dirty="0"/>
              <a:t>)</a:t>
            </a:r>
            <a:endParaRPr dirty="0"/>
          </a:p>
        </p:txBody>
      </p:sp>
      <p:pic>
        <p:nvPicPr>
          <p:cNvPr id="5" name="Google Shape;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1" y="1465536"/>
            <a:ext cx="4480560" cy="3259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1" y="1519934"/>
            <a:ext cx="4480560" cy="38532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0;p15"/>
          <p:cNvSpPr txBox="1"/>
          <p:nvPr/>
        </p:nvSpPr>
        <p:spPr>
          <a:xfrm>
            <a:off x="4644008" y="692696"/>
            <a:ext cx="435597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Published data volume,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MIP and CMOR table (total ~300 TB)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4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6"/>
          <p:cNvSpPr txBox="1"/>
          <p:nvPr/>
        </p:nvSpPr>
        <p:spPr>
          <a:xfrm>
            <a:off x="1115201" y="755568"/>
            <a:ext cx="6451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Large ensembles</a:t>
            </a:r>
            <a:endParaRPr sz="2000"/>
          </a:p>
        </p:txBody>
      </p:sp>
      <p:sp>
        <p:nvSpPr>
          <p:cNvPr id="5" name="Google Shape;86;p16"/>
          <p:cNvSpPr txBox="1"/>
          <p:nvPr/>
        </p:nvSpPr>
        <p:spPr>
          <a:xfrm>
            <a:off x="886600" y="1441368"/>
            <a:ext cx="356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historical &amp; SSP experiments</a:t>
            </a:r>
            <a:endParaRPr sz="1800"/>
          </a:p>
        </p:txBody>
      </p:sp>
      <p:sp>
        <p:nvSpPr>
          <p:cNvPr id="6" name="Google Shape;87;p16"/>
          <p:cNvSpPr txBox="1"/>
          <p:nvPr/>
        </p:nvSpPr>
        <p:spPr>
          <a:xfrm>
            <a:off x="5306200" y="1441368"/>
            <a:ext cx="356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DAMIP experiments</a:t>
            </a:r>
            <a:endParaRPr sz="1800"/>
          </a:p>
        </p:txBody>
      </p:sp>
      <p:pic>
        <p:nvPicPr>
          <p:cNvPr id="7" name="Google Shape;8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53000" y="1903068"/>
            <a:ext cx="4114800" cy="343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3068"/>
            <a:ext cx="5029201" cy="3470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0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4;p17"/>
          <p:cNvSpPr txBox="1"/>
          <p:nvPr/>
        </p:nvSpPr>
        <p:spPr>
          <a:xfrm>
            <a:off x="591650" y="548680"/>
            <a:ext cx="7767600" cy="49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Summary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CanESM5 CMIP6 output is fairly large and covers the experiments and data requests from most of the CMIP6 Endorsed MIPs.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The wide range of published output variables allows </a:t>
            </a:r>
            <a:r>
              <a:rPr lang="en" dirty="0" smtClean="0"/>
              <a:t>for extensive evaluation of many aspects of the model.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 dirty="0">
                <a:solidFill>
                  <a:srgbClr val="666666"/>
                </a:solidFill>
              </a:rPr>
              <a:t>Not all output variables from the model are published on ESGF. Additional variables might be available on request.</a:t>
            </a:r>
            <a:endParaRPr dirty="0">
              <a:solidFill>
                <a:srgbClr val="666666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 large ensemble of </a:t>
            </a:r>
            <a:r>
              <a:rPr lang="en" dirty="0" smtClean="0"/>
              <a:t>historical &amp; SSP </a:t>
            </a:r>
            <a:r>
              <a:rPr lang="en" dirty="0"/>
              <a:t>runs is </a:t>
            </a:r>
            <a:r>
              <a:rPr lang="en" dirty="0" smtClean="0"/>
              <a:t>available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Output of CMOR-ized netcdf files following CMIP6 conventions is now a standard feature of CanESM.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 dirty="0">
                <a:solidFill>
                  <a:srgbClr val="666666"/>
                </a:solidFill>
              </a:rPr>
              <a:t>This facilitates routine comparison of new CanESM versions with the CMIP6 version of CanESM5 and other CMIP6 models.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3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723312" cy="1143000"/>
          </a:xfrm>
        </p:spPr>
        <p:txBody>
          <a:bodyPr/>
          <a:lstStyle/>
          <a:p>
            <a:r>
              <a:rPr lang="en-US" cap="none" dirty="0" smtClean="0">
                <a:solidFill>
                  <a:schemeClr val="accent1"/>
                </a:solidFill>
              </a:rPr>
              <a:t>Extra slides</a:t>
            </a:r>
            <a:endParaRPr lang="en-CA" sz="2400" cap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129" y="1431061"/>
            <a:ext cx="3320073" cy="15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8208" y="160264"/>
            <a:ext cx="8723312" cy="1143000"/>
          </a:xfrm>
        </p:spPr>
        <p:txBody>
          <a:bodyPr/>
          <a:lstStyle/>
          <a:p>
            <a:r>
              <a:rPr lang="en-US" cap="none" dirty="0" smtClean="0">
                <a:solidFill>
                  <a:schemeClr val="accent1"/>
                </a:solidFill>
              </a:rPr>
              <a:t>What is A4D?</a:t>
            </a:r>
            <a:endParaRPr lang="en-CA" sz="2400" cap="none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110" y="1582856"/>
            <a:ext cx="84534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At the Dec 2019 </a:t>
            </a:r>
            <a:r>
              <a:rPr lang="en-US" sz="2400" dirty="0" err="1" smtClean="0"/>
              <a:t>CCCma</a:t>
            </a:r>
            <a:r>
              <a:rPr lang="en-US" sz="2400" dirty="0" smtClean="0"/>
              <a:t> strategic meeting a need was identified for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increased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chemeClr val="accent2"/>
                </a:solidFill>
              </a:rPr>
              <a:t>more coordinated</a:t>
            </a:r>
            <a:r>
              <a:rPr lang="en-US" sz="2400" dirty="0" smtClean="0"/>
              <a:t> model analysis to support the ongoing development of </a:t>
            </a:r>
            <a:r>
              <a:rPr lang="en-US" sz="2400" dirty="0" err="1" smtClean="0"/>
              <a:t>CanESM</a:t>
            </a:r>
            <a:endParaRPr lang="en-U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Early 2020 the CRD wide A4D activity established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A4D Goal:</a:t>
            </a:r>
            <a:r>
              <a:rPr lang="en-US" sz="2400" dirty="0" smtClean="0"/>
              <a:t> </a:t>
            </a:r>
            <a:r>
              <a:rPr lang="en-CA" sz="2400" spc="-1" dirty="0">
                <a:solidFill>
                  <a:srgbClr val="000000"/>
                </a:solidFill>
                <a:ea typeface="Arial"/>
              </a:rPr>
              <a:t>establish a comprehensive </a:t>
            </a:r>
            <a:r>
              <a:rPr lang="en-CA" sz="2400" b="1" spc="-1" dirty="0">
                <a:solidFill>
                  <a:schemeClr val="accent2"/>
                </a:solidFill>
                <a:ea typeface="Arial"/>
              </a:rPr>
              <a:t>process</a:t>
            </a:r>
            <a:r>
              <a:rPr lang="en-CA" sz="2400" spc="-1" dirty="0">
                <a:solidFill>
                  <a:srgbClr val="000000"/>
                </a:solidFill>
                <a:ea typeface="Arial"/>
              </a:rPr>
              <a:t> through which </a:t>
            </a:r>
            <a:r>
              <a:rPr lang="en-CA" sz="2400" spc="-1" dirty="0" err="1">
                <a:solidFill>
                  <a:srgbClr val="000000"/>
                </a:solidFill>
                <a:ea typeface="Arial"/>
              </a:rPr>
              <a:t>CanESM</a:t>
            </a:r>
            <a:r>
              <a:rPr lang="en-CA" sz="2400" spc="-1" dirty="0">
                <a:solidFill>
                  <a:srgbClr val="000000"/>
                </a:solidFill>
                <a:ea typeface="Arial"/>
              </a:rPr>
              <a:t> output is analysed in a </a:t>
            </a:r>
            <a:r>
              <a:rPr lang="en-CA" sz="2400" b="1" spc="-1" dirty="0">
                <a:solidFill>
                  <a:schemeClr val="accent2"/>
                </a:solidFill>
                <a:ea typeface="Arial"/>
              </a:rPr>
              <a:t>systematic</a:t>
            </a:r>
            <a:r>
              <a:rPr lang="en-CA" sz="2400" spc="-1" dirty="0">
                <a:solidFill>
                  <a:srgbClr val="000000"/>
                </a:solidFill>
                <a:ea typeface="Arial"/>
              </a:rPr>
              <a:t> and </a:t>
            </a:r>
            <a:r>
              <a:rPr lang="en-CA" sz="2400" b="1" spc="-1" dirty="0">
                <a:solidFill>
                  <a:schemeClr val="accent2"/>
                </a:solidFill>
                <a:ea typeface="Arial"/>
              </a:rPr>
              <a:t>ongoing</a:t>
            </a:r>
            <a:r>
              <a:rPr lang="en-CA" sz="2400" spc="-1" dirty="0">
                <a:solidFill>
                  <a:srgbClr val="000000"/>
                </a:solidFill>
                <a:ea typeface="Arial"/>
              </a:rPr>
              <a:t> manner, with the goal of improving future model </a:t>
            </a:r>
            <a:r>
              <a:rPr lang="en-CA" sz="2400" spc="-1" dirty="0" smtClean="0">
                <a:solidFill>
                  <a:srgbClr val="000000"/>
                </a:solidFill>
                <a:ea typeface="Arial"/>
              </a:rPr>
              <a:t>versions</a:t>
            </a:r>
            <a:endParaRPr lang="en-CA" sz="2400" spc="-1" dirty="0"/>
          </a:p>
        </p:txBody>
      </p:sp>
    </p:spTree>
    <p:extLst>
      <p:ext uri="{BB962C8B-B14F-4D97-AF65-F5344CB8AC3E}">
        <p14:creationId xmlns:p14="http://schemas.microsoft.com/office/powerpoint/2010/main" val="7303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129" y="1431061"/>
            <a:ext cx="3320073" cy="15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6018" y="-18256"/>
            <a:ext cx="9396536" cy="1143000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chemeClr val="accent1"/>
                </a:solidFill>
              </a:rPr>
              <a:t>A4D working groups/model biases</a:t>
            </a:r>
            <a:endParaRPr lang="en-CA" sz="4000" cap="none" dirty="0">
              <a:solidFill>
                <a:schemeClr val="accent1"/>
              </a:solidFill>
            </a:endParaRPr>
          </a:p>
        </p:txBody>
      </p:sp>
      <p:sp>
        <p:nvSpPr>
          <p:cNvPr id="5" name="Google Shape;202;p3"/>
          <p:cNvSpPr/>
          <p:nvPr/>
        </p:nvSpPr>
        <p:spPr>
          <a:xfrm>
            <a:off x="324000" y="1139703"/>
            <a:ext cx="8820000" cy="576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343080" indent="-342720">
              <a:lnSpc>
                <a:spcPct val="134000"/>
              </a:lnSpc>
              <a:buClr>
                <a:srgbClr val="000000"/>
              </a:buClr>
              <a:buFont typeface="Arial"/>
              <a:buChar char="•"/>
            </a:pP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Climate sensitivity: (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Jason Cole, Jack Virgin)</a:t>
            </a:r>
            <a:endParaRPr lang="en-CA" sz="1800" b="0" strike="noStrike" spc="-1" dirty="0">
              <a:latin typeface="Arial"/>
            </a:endParaRPr>
          </a:p>
          <a:p>
            <a:pPr marL="343080" indent="-342720">
              <a:lnSpc>
                <a:spcPct val="134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ENSO (Bill </a:t>
            </a:r>
            <a:r>
              <a:rPr lang="en-CA" sz="1800" b="0" strike="noStrike" spc="-1" dirty="0" err="1" smtClean="0">
                <a:solidFill>
                  <a:srgbClr val="000000"/>
                </a:solidFill>
                <a:latin typeface="Arial"/>
                <a:ea typeface="Arial"/>
              </a:rPr>
              <a:t>Merryfield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et al)</a:t>
            </a:r>
            <a:endParaRPr lang="en-CA" sz="1800" b="0" strike="noStrike" spc="-1" dirty="0">
              <a:latin typeface="Arial"/>
            </a:endParaRPr>
          </a:p>
          <a:p>
            <a:pPr marL="343080" indent="-342720">
              <a:lnSpc>
                <a:spcPct val="134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North Atlantic (Andrew 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Shao et </a:t>
            </a: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al)</a:t>
            </a:r>
            <a:endParaRPr lang="en-CA" sz="1800" b="0" strike="noStrike" spc="-1" dirty="0">
              <a:latin typeface="Arial"/>
            </a:endParaRPr>
          </a:p>
          <a:p>
            <a:pPr marL="343080" indent="-342720">
              <a:lnSpc>
                <a:spcPct val="134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Cold drift in coupled PI runs (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John </a:t>
            </a:r>
            <a:r>
              <a:rPr lang="en-CA" sz="1800" b="0" strike="noStrike" spc="-1" dirty="0" err="1" smtClean="0">
                <a:solidFill>
                  <a:srgbClr val="000000"/>
                </a:solidFill>
                <a:latin typeface="Arial"/>
                <a:ea typeface="Arial"/>
              </a:rPr>
              <a:t>Scinocca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et al)</a:t>
            </a:r>
            <a:endParaRPr lang="en-CA" sz="1800" b="0" strike="noStrike" spc="-1" dirty="0">
              <a:latin typeface="Arial"/>
            </a:endParaRPr>
          </a:p>
          <a:p>
            <a:pPr marL="343080" indent="-342720">
              <a:lnSpc>
                <a:spcPct val="134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Sea ice thermodynamics (Neil 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Swart et </a:t>
            </a: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al)</a:t>
            </a:r>
            <a:endParaRPr lang="en-CA" sz="1800" b="0" strike="noStrike" spc="-1" dirty="0">
              <a:latin typeface="Arial"/>
            </a:endParaRPr>
          </a:p>
          <a:p>
            <a:pPr marL="343080" indent="-342720">
              <a:lnSpc>
                <a:spcPct val="134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TOA fluxes (Jason 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Cole et </a:t>
            </a: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al)</a:t>
            </a:r>
            <a:endParaRPr lang="en-CA" sz="1800" b="0" strike="noStrike" spc="-1" dirty="0">
              <a:latin typeface="Arial"/>
            </a:endParaRPr>
          </a:p>
          <a:p>
            <a:pPr marL="343080" indent="-342720">
              <a:lnSpc>
                <a:spcPct val="134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E Asia dust bias (Knut 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von </a:t>
            </a:r>
            <a:r>
              <a:rPr lang="en-CA" sz="1800" b="0" strike="noStrike" spc="-1" dirty="0" err="1" smtClean="0">
                <a:solidFill>
                  <a:srgbClr val="000000"/>
                </a:solidFill>
                <a:latin typeface="Arial"/>
                <a:ea typeface="Arial"/>
              </a:rPr>
              <a:t>Salzen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et </a:t>
            </a: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al)</a:t>
            </a:r>
            <a:endParaRPr lang="en-CA" sz="1800" b="0" strike="noStrike" spc="-1" dirty="0">
              <a:latin typeface="Arial"/>
            </a:endParaRPr>
          </a:p>
          <a:p>
            <a:pPr marL="343080" indent="-342720">
              <a:lnSpc>
                <a:spcPct val="134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Stratospheric warming spikes (Slava </a:t>
            </a:r>
            <a:r>
              <a:rPr lang="en-CA" sz="1800" b="0" strike="noStrike" spc="-1" dirty="0" err="1" smtClean="0">
                <a:solidFill>
                  <a:srgbClr val="000000"/>
                </a:solidFill>
                <a:latin typeface="Arial"/>
                <a:ea typeface="Arial"/>
              </a:rPr>
              <a:t>Kharing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et </a:t>
            </a: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al)</a:t>
            </a:r>
            <a:endParaRPr lang="en-CA" sz="1800" b="0" strike="noStrike" spc="-1" dirty="0">
              <a:latin typeface="Arial"/>
            </a:endParaRPr>
          </a:p>
          <a:p>
            <a:pPr marL="343080" indent="-342720">
              <a:lnSpc>
                <a:spcPct val="134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CA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Brient</a:t>
            </a: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Cloud Shallowness (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Jason Cole, Nathan Gillett)</a:t>
            </a:r>
            <a:endParaRPr lang="en-CA" sz="1800" b="0" strike="noStrike" spc="-1" dirty="0">
              <a:latin typeface="Arial"/>
            </a:endParaRPr>
          </a:p>
          <a:p>
            <a:pPr marL="343080" indent="-342720">
              <a:lnSpc>
                <a:spcPct val="134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Atmospheric circulation biases (Michael 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Sigmond, James Anstey)</a:t>
            </a:r>
            <a:endParaRPr lang="en-CA" sz="1800" b="0" strike="noStrike" spc="-1" dirty="0">
              <a:latin typeface="Arial"/>
            </a:endParaRPr>
          </a:p>
          <a:p>
            <a:pPr marL="343080" indent="-342720">
              <a:lnSpc>
                <a:spcPct val="134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Ocean energy budget (Oleg </a:t>
            </a:r>
            <a:r>
              <a:rPr lang="en-CA" sz="1800" b="0" strike="noStrike" spc="-1" dirty="0" err="1" smtClean="0">
                <a:solidFill>
                  <a:srgbClr val="000000"/>
                </a:solidFill>
                <a:latin typeface="Arial"/>
                <a:ea typeface="Arial"/>
              </a:rPr>
              <a:t>Saenko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lang="en-CA" sz="1800" b="0" strike="noStrike" spc="-1" dirty="0">
              <a:latin typeface="Arial"/>
            </a:endParaRPr>
          </a:p>
          <a:p>
            <a:pPr marL="343080" indent="-342720">
              <a:lnSpc>
                <a:spcPct val="134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CA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Snow 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biases, cold land bias (</a:t>
            </a:r>
            <a:r>
              <a:rPr lang="en-CA" sz="1800" b="0" strike="noStrike" spc="-1" dirty="0" err="1" smtClean="0">
                <a:solidFill>
                  <a:srgbClr val="000000"/>
                </a:solidFill>
                <a:latin typeface="Arial"/>
                <a:ea typeface="Arial"/>
              </a:rPr>
              <a:t>Vivek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Arora, Jason Cole et al)</a:t>
            </a:r>
          </a:p>
          <a:p>
            <a:pPr marL="343080" indent="-342720">
              <a:lnSpc>
                <a:spcPct val="134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000000"/>
                </a:solidFill>
                <a:latin typeface="Arial"/>
              </a:rPr>
              <a:t>Systematic tuning (Slava Kharin, John </a:t>
            </a:r>
            <a:r>
              <a:rPr lang="en-US" spc="-1" dirty="0" err="1" smtClean="0">
                <a:solidFill>
                  <a:srgbClr val="000000"/>
                </a:solidFill>
                <a:latin typeface="Arial"/>
              </a:rPr>
              <a:t>Scinocca</a:t>
            </a:r>
            <a:r>
              <a:rPr lang="en-US" spc="-1" dirty="0" smtClean="0">
                <a:solidFill>
                  <a:srgbClr val="000000"/>
                </a:solidFill>
                <a:latin typeface="Arial"/>
              </a:rPr>
              <a:t>)</a:t>
            </a:r>
            <a:endParaRPr lang="en-CA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8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129" y="1431061"/>
            <a:ext cx="3320073" cy="15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6018" y="-18256"/>
            <a:ext cx="9396536" cy="1143000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chemeClr val="accent1"/>
                </a:solidFill>
              </a:rPr>
              <a:t>Atmospheric circulation</a:t>
            </a:r>
            <a:endParaRPr lang="en-CA" sz="4000" cap="none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6176" y="6453336"/>
            <a:ext cx="533258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en-CA" sz="13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Michael Sigmond, James Anstey</a:t>
            </a:r>
            <a:endParaRPr lang="en-CA" sz="13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128" y="1052736"/>
            <a:ext cx="4331871" cy="12516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issue: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25"/>
              </a:spcAft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SSW warming frequency too high in CanESM5 (too low in CanESM2)</a:t>
            </a:r>
          </a:p>
          <a:p>
            <a:pPr>
              <a:spcAft>
                <a:spcPts val="225"/>
              </a:spcAft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May impact seasonal forecasts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43" y="1506958"/>
            <a:ext cx="4542489" cy="4430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13" y="2601006"/>
            <a:ext cx="4331871" cy="948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Cause: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25"/>
              </a:spcAft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CanESM2 vs CanESM5 difference due to difference in OGWD settings</a:t>
            </a:r>
            <a:endParaRPr lang="en-C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472" y="3805459"/>
            <a:ext cx="4331871" cy="948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/>
              <a:t>Found OGWD settings that result in good SSW statistics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20602" y="5071287"/>
            <a:ext cx="4331871" cy="12259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Caveat: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Not all atmospheric circulation biases (lower stratospheric winds) reduced with new tuning settings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50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129" y="1431061"/>
            <a:ext cx="3320073" cy="15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8208" y="160264"/>
            <a:ext cx="8723312" cy="1143000"/>
          </a:xfrm>
        </p:spPr>
        <p:txBody>
          <a:bodyPr/>
          <a:lstStyle/>
          <a:p>
            <a:r>
              <a:rPr lang="en-US" cap="none" dirty="0" smtClean="0">
                <a:solidFill>
                  <a:schemeClr val="accent1"/>
                </a:solidFill>
              </a:rPr>
              <a:t>A4D process</a:t>
            </a:r>
            <a:endParaRPr lang="en-CA" sz="2400" cap="none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110" y="1582856"/>
            <a:ext cx="84534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Collect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chemeClr val="accent2"/>
                </a:solidFill>
              </a:rPr>
              <a:t>document</a:t>
            </a:r>
            <a:r>
              <a:rPr lang="en-US" sz="2400" dirty="0" smtClean="0"/>
              <a:t> systematic model biases in an online archive (</a:t>
            </a:r>
            <a:r>
              <a:rPr lang="en-US" sz="2400" dirty="0" err="1" smtClean="0"/>
              <a:t>gitlab</a:t>
            </a:r>
            <a:r>
              <a:rPr lang="en-US" sz="2400" dirty="0" smtClean="0"/>
              <a:t> issue tracker)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Established working groups (WG) with WG leaders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Discuss on these issues during monthly A4D meetings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Report results in either: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	</a:t>
            </a:r>
            <a:r>
              <a:rPr lang="en-US" sz="2400" dirty="0" smtClean="0"/>
              <a:t>- ‘Deep-dive’ paper (GMD special issue)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	</a:t>
            </a:r>
            <a:r>
              <a:rPr lang="en-US" sz="2400" dirty="0" smtClean="0"/>
              <a:t>- Group CanESM5 analysis paper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12" y="2492896"/>
            <a:ext cx="8662788" cy="40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129" y="1431061"/>
            <a:ext cx="3320073" cy="15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8208" y="160264"/>
            <a:ext cx="8723312" cy="1143000"/>
          </a:xfrm>
        </p:spPr>
        <p:txBody>
          <a:bodyPr/>
          <a:lstStyle/>
          <a:p>
            <a:r>
              <a:rPr lang="en-US" cap="none" dirty="0" smtClean="0">
                <a:solidFill>
                  <a:schemeClr val="accent1"/>
                </a:solidFill>
              </a:rPr>
              <a:t>A4D process</a:t>
            </a:r>
            <a:endParaRPr lang="en-CA" sz="2400" cap="none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110" y="1582856"/>
            <a:ext cx="84534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Collect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2"/>
                </a:solidFill>
              </a:rPr>
              <a:t>document</a:t>
            </a:r>
            <a:r>
              <a:rPr lang="en-US" sz="2400" dirty="0"/>
              <a:t> systematic model biases in an online archive (</a:t>
            </a:r>
            <a:r>
              <a:rPr lang="en-US" sz="2400" dirty="0" err="1"/>
              <a:t>gitlab</a:t>
            </a:r>
            <a:r>
              <a:rPr lang="en-US" sz="2400" dirty="0"/>
              <a:t> issue tracker)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Established working groups (WG) with WG leaders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Discuss on these issues during monthly A4D meet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Report results in either: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	</a:t>
            </a:r>
            <a:r>
              <a:rPr lang="en-US" sz="2400" dirty="0" smtClean="0"/>
              <a:t>- ‘Deep-dive’ paper (GMD special issue)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	</a:t>
            </a:r>
            <a:r>
              <a:rPr lang="en-US" sz="2400" dirty="0" smtClean="0"/>
              <a:t>- Group CanESM5 analysis paper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23365"/>
            <a:ext cx="7242012" cy="43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129" y="1431061"/>
            <a:ext cx="3320073" cy="15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8208" y="160264"/>
            <a:ext cx="8723312" cy="1143000"/>
          </a:xfrm>
        </p:spPr>
        <p:txBody>
          <a:bodyPr/>
          <a:lstStyle/>
          <a:p>
            <a:r>
              <a:rPr lang="en-US" cap="none" dirty="0" smtClean="0">
                <a:solidFill>
                  <a:schemeClr val="accent1"/>
                </a:solidFill>
              </a:rPr>
              <a:t>A4D process</a:t>
            </a:r>
            <a:endParaRPr lang="en-CA" sz="2400" cap="none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110" y="1582856"/>
            <a:ext cx="84534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Collect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2"/>
                </a:solidFill>
              </a:rPr>
              <a:t>document</a:t>
            </a:r>
            <a:r>
              <a:rPr lang="en-US" sz="2400" dirty="0"/>
              <a:t> systematic model biases in an online archive (</a:t>
            </a:r>
            <a:r>
              <a:rPr lang="en-US" sz="2400" dirty="0" err="1"/>
              <a:t>gitlab</a:t>
            </a:r>
            <a:r>
              <a:rPr lang="en-US" sz="2400" dirty="0"/>
              <a:t> issue tracker)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Established </a:t>
            </a:r>
            <a:r>
              <a:rPr lang="en-US" sz="2400" b="1" dirty="0" smtClean="0">
                <a:solidFill>
                  <a:schemeClr val="accent2"/>
                </a:solidFill>
              </a:rPr>
              <a:t>working groups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with WG leaders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Discuss on these issues during </a:t>
            </a:r>
            <a:r>
              <a:rPr lang="en-US" sz="2400" b="1" dirty="0" smtClean="0">
                <a:solidFill>
                  <a:schemeClr val="accent2"/>
                </a:solidFill>
              </a:rPr>
              <a:t>monthly A4D meetings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Report</a:t>
            </a:r>
            <a:r>
              <a:rPr lang="en-US" sz="2400" dirty="0" smtClean="0"/>
              <a:t> results in either: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	- ‘Deep-dive’ papers (GMD special issue)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- Group CanESM5 analysis paper</a:t>
            </a:r>
          </a:p>
        </p:txBody>
      </p:sp>
    </p:spTree>
    <p:extLst>
      <p:ext uri="{BB962C8B-B14F-4D97-AF65-F5344CB8AC3E}">
        <p14:creationId xmlns:p14="http://schemas.microsoft.com/office/powerpoint/2010/main" val="15289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129" y="1431061"/>
            <a:ext cx="3320073" cy="15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6018" y="-18256"/>
            <a:ext cx="9396536" cy="1143000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chemeClr val="accent1"/>
                </a:solidFill>
              </a:rPr>
              <a:t>Spurious stratospheric warmings</a:t>
            </a:r>
            <a:endParaRPr lang="en-CA" sz="4000" cap="none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80312" y="6540116"/>
            <a:ext cx="533258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en-US" sz="13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Slava Kharin et al</a:t>
            </a:r>
            <a:endParaRPr lang="en-CA" sz="13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129" y="1410739"/>
            <a:ext cx="3899824" cy="12259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issue: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25"/>
              </a:spcAft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CanESM5.0 features large spurious/non physical stratospheric warmings (mainly in summer)</a:t>
            </a:r>
            <a:endParaRPr lang="en-C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13" y="2959009"/>
            <a:ext cx="4331871" cy="12259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Cause: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25"/>
              </a:spcAft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Spurious spikes in coarse mineral dust, which were caused by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unphysical mass-fixer corrections</a:t>
            </a:r>
            <a:endParaRPr lang="en-C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963006"/>
            <a:ext cx="3780000" cy="267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6897"/>
          <a:stretch/>
        </p:blipFill>
        <p:spPr>
          <a:xfrm>
            <a:off x="5076056" y="3753307"/>
            <a:ext cx="3888432" cy="2659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64088" y="845558"/>
            <a:ext cx="35283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Lower stratospheric temperature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3529295"/>
            <a:ext cx="302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mineral dust mass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6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129" y="1431061"/>
            <a:ext cx="3320073" cy="15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6018" y="-18256"/>
            <a:ext cx="9396536" cy="1143000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chemeClr val="accent1"/>
                </a:solidFill>
              </a:rPr>
              <a:t>Spurious stratospheric warmings</a:t>
            </a:r>
            <a:endParaRPr lang="en-CA" sz="4000" cap="none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80312" y="6540116"/>
            <a:ext cx="533258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en-US" sz="13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Slava Kharin et al</a:t>
            </a:r>
            <a:endParaRPr lang="en-CA" sz="13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129" y="1410739"/>
            <a:ext cx="3899824" cy="12259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issue: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25"/>
              </a:spcAft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CanESM5.0 features large spurious/non physical stratospheric warmings (mainly in summer)</a:t>
            </a:r>
            <a:endParaRPr lang="en-C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13" y="2959009"/>
            <a:ext cx="4331871" cy="12259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Cause: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25"/>
              </a:spcAft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Spurious spikes in coarse mineral dust, which were caused by unphysical mass-fixer corrections</a:t>
            </a:r>
            <a:endParaRPr lang="en-C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030" y="4507279"/>
            <a:ext cx="4331871" cy="12259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Retuned dust tracer hybridization parameters (implemented in CanESM5.1)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963006"/>
            <a:ext cx="3618388" cy="2610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927" b="1"/>
          <a:stretch/>
        </p:blipFill>
        <p:spPr>
          <a:xfrm>
            <a:off x="4932853" y="980728"/>
            <a:ext cx="3887619" cy="25355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64088" y="845558"/>
            <a:ext cx="35283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Lower stratospheric temperature</a:t>
            </a:r>
            <a:endParaRPr lang="en-CA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496" y="3645024"/>
            <a:ext cx="4104000" cy="28769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68144" y="3529295"/>
            <a:ext cx="302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mineral dust mass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129" y="1431061"/>
            <a:ext cx="3320073" cy="15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575607" y="-90264"/>
            <a:ext cx="9396536" cy="1143000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chemeClr val="accent1"/>
                </a:solidFill>
              </a:rPr>
              <a:t>ENSO</a:t>
            </a:r>
            <a:endParaRPr lang="en-CA" sz="4000" cap="none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84817"/>
            <a:ext cx="2952328" cy="19902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issue: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25"/>
              </a:spcAft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ENSO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 CanESM5 is too weak and has incorrect seasonality 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25"/>
              </a:spcAft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CA" sz="1600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CanESM5 </a:t>
            </a:r>
            <a:r>
              <a:rPr lang="en-CA" sz="16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ENSO seasonal prediction skill is lower than CanCM4</a:t>
            </a:r>
            <a:endParaRPr lang="en-C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79" y="1115616"/>
            <a:ext cx="5473065" cy="1769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3153946"/>
            <a:ext cx="8137361" cy="9489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Possible causal factor:</a:t>
            </a:r>
          </a:p>
          <a:p>
            <a:pPr marL="214313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Analyses of CMIP6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models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suggest biases in ENSO seasonality arise from biases in the equatorial Pacific SST/zonal wind mean seasonal cycle 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95080" y="4222149"/>
            <a:ext cx="8641416" cy="23031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Possible solutions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Systematic 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tuning</a:t>
            </a:r>
            <a:endParaRPr lang="en-CA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CanAM5 parameters systematically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varied</a:t>
            </a:r>
          </a:p>
          <a:p>
            <a:pPr marL="742950" lvl="1" indent="-28575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“Goodness” metrics include Nino3.4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</a:p>
          <a:p>
            <a:pPr lvl="1">
              <a:spcAft>
                <a:spcPts val="225"/>
              </a:spcAft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Runtime 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bias 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correction</a:t>
            </a:r>
          </a:p>
          <a:p>
            <a:pPr marL="742950" lvl="1" indent="-28575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Save nudging tendencies from assimilation run, and apply these as tendency correction in free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</a:p>
          <a:p>
            <a:pPr lvl="1">
              <a:spcAft>
                <a:spcPts val="225"/>
              </a:spcAft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ocean biases reduced, ENSO strength &amp; seasonality improved, experimentation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ongoing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6548" t="12723"/>
          <a:stretch/>
        </p:blipFill>
        <p:spPr>
          <a:xfrm>
            <a:off x="5292080" y="4222149"/>
            <a:ext cx="2444847" cy="15709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22661" y="6538333"/>
            <a:ext cx="533258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en-CA" sz="1350" b="1" i="1" dirty="0">
                <a:latin typeface="Arial" panose="020B0604020202020204" pitchFamily="34" charset="0"/>
                <a:cs typeface="Arial" panose="020B0604020202020204" pitchFamily="34" charset="0"/>
              </a:rPr>
              <a:t>Bill </a:t>
            </a:r>
            <a:r>
              <a:rPr lang="en-CA" sz="13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Merryfield</a:t>
            </a:r>
            <a:r>
              <a:rPr lang="en-CA" sz="1350" b="1" i="1" dirty="0">
                <a:latin typeface="Arial" panose="020B0604020202020204" pitchFamily="34" charset="0"/>
                <a:cs typeface="Arial" panose="020B0604020202020204" pitchFamily="34" charset="0"/>
              </a:rPr>
              <a:t>, Slava Kharin, Woosung Lee, John </a:t>
            </a:r>
            <a:r>
              <a:rPr lang="en-CA" sz="13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Scinocca</a:t>
            </a:r>
            <a:endParaRPr lang="en-CA" sz="13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129" y="1431061"/>
            <a:ext cx="3320073" cy="15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6018" y="-18256"/>
            <a:ext cx="9396536" cy="1143000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chemeClr val="accent1"/>
                </a:solidFill>
              </a:rPr>
              <a:t>Climate sensitivity</a:t>
            </a:r>
            <a:endParaRPr lang="en-CA" sz="4000" cap="none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6324" y="6557918"/>
            <a:ext cx="232154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en-CA" sz="13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Jack Virgin, Jason Cole</a:t>
            </a:r>
            <a:endParaRPr lang="en-CA" sz="13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315" y="1124744"/>
            <a:ext cx="8803870" cy="10105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issue: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25"/>
              </a:spcAft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CanESM5 has highest ECS of all CMIP6 models (5.6 K), and much higher than CanESM2 (3.7 K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6" y="2413793"/>
            <a:ext cx="8803870" cy="19133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analysis (Virgin et al 2021):</a:t>
            </a:r>
          </a:p>
          <a:p>
            <a:pPr>
              <a:spcAft>
                <a:spcPts val="225"/>
              </a:spcAft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ECS increase in CanESM5 relative to CanESM2 due to more positive shortwave cloud feedbacks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Spatial pattern of surface temperature change </a:t>
            </a:r>
            <a:r>
              <a:rPr lang="en-US" sz="2000" dirty="0" smtClean="0"/>
              <a:t>impacts </a:t>
            </a:r>
            <a:r>
              <a:rPr lang="en-US" sz="2000" dirty="0"/>
              <a:t>magnitude and distribution of low-cloud </a:t>
            </a:r>
            <a:r>
              <a:rPr lang="en-US" sz="2000" dirty="0" smtClean="0"/>
              <a:t>response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2626" y="4797152"/>
            <a:ext cx="8803870" cy="15440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CanESM5 tuning</a:t>
            </a:r>
          </a:p>
          <a:p>
            <a:pPr>
              <a:spcAft>
                <a:spcPts val="225"/>
              </a:spcAft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Led to lower ECS </a:t>
            </a:r>
            <a:r>
              <a:rPr lang="en-US" sz="2000" dirty="0" smtClean="0"/>
              <a:t>(4.6 K) in </a:t>
            </a:r>
            <a:r>
              <a:rPr lang="en-US" sz="2000" dirty="0" smtClean="0"/>
              <a:t>CanESM5.1 p2 version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Shortwave boundary layer cloud feedbacks </a:t>
            </a:r>
            <a:r>
              <a:rPr lang="en-US" sz="2000" dirty="0" smtClean="0"/>
              <a:t>are weaker than CanESM5.0 (shallow convection)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315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ECCC_Branding_PPT_Template_EN.potx" id="{426B9ED9-5650-45E1-A7BD-0FBD54976D4D}" vid="{84679E34-27DB-4398-8304-F4999F5C37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FE159C1F38F46897620300E4BE339" ma:contentTypeVersion="11" ma:contentTypeDescription="Create a new document." ma:contentTypeScope="" ma:versionID="581851a4a2b53fd9175788e0b948b21f">
  <xsd:schema xmlns:xsd="http://www.w3.org/2001/XMLSchema" xmlns:xs="http://www.w3.org/2001/XMLSchema" xmlns:p="http://schemas.microsoft.com/office/2006/metadata/properties" xmlns:ns3="efd3dff1-40cb-44f1-9761-0d9bf0d80891" targetNamespace="http://schemas.microsoft.com/office/2006/metadata/properties" ma:root="true" ma:fieldsID="9ce5ad76ca905753bd532a29c0dc44a3" ns3:_="">
    <xsd:import namespace="efd3dff1-40cb-44f1-9761-0d9bf0d808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3dff1-40cb-44f1-9761-0d9bf0d80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DC9010-0025-44F3-BDF4-9FBA5E348D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d3dff1-40cb-44f1-9761-0d9bf0d80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17B7C4-7C08-4A59-890F-4719C7EEBD0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efd3dff1-40cb-44f1-9761-0d9bf0d8089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EA80A5-E996-4AFB-AE99-8EED984C9B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13562</TotalTime>
  <Words>1372</Words>
  <Application>Microsoft Office PowerPoint</Application>
  <PresentationFormat>On-screen Show (4:3)</PresentationFormat>
  <Paragraphs>202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Office Theme</vt:lpstr>
      <vt:lpstr>Analysis for Development (A4D) &amp; CCCma published data</vt:lpstr>
      <vt:lpstr>What is A4D?</vt:lpstr>
      <vt:lpstr>A4D process</vt:lpstr>
      <vt:lpstr>A4D process</vt:lpstr>
      <vt:lpstr>A4D process</vt:lpstr>
      <vt:lpstr>Spurious stratospheric warmings</vt:lpstr>
      <vt:lpstr>Spurious stratospheric warmings</vt:lpstr>
      <vt:lpstr>ENSO</vt:lpstr>
      <vt:lpstr>Climate sensitivity</vt:lpstr>
      <vt:lpstr>Some results from other WGs</vt:lpstr>
      <vt:lpstr>A4D standardized diagnostic package</vt:lpstr>
      <vt:lpstr>A4D Conclusions</vt:lpstr>
      <vt:lpstr>Now over to James…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slides</vt:lpstr>
      <vt:lpstr>A4D working groups/model biases</vt:lpstr>
      <vt:lpstr>Atmospheric circulation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Blouin,Maxime [NCR]</dc:creator>
  <cp:lastModifiedBy>Sigmond,Michael (ECCC)</cp:lastModifiedBy>
  <cp:revision>304</cp:revision>
  <dcterms:created xsi:type="dcterms:W3CDTF">2019-01-29T14:33:31Z</dcterms:created>
  <dcterms:modified xsi:type="dcterms:W3CDTF">2022-04-21T20:36:26Z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0x010100052FE159C1F38F46897620300E4BE339</vt:lpwstr>
  </property>
</Properties>
</file>