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5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76" r:id="rId8"/>
    <p:sldId id="275" r:id="rId9"/>
    <p:sldId id="262" r:id="rId10"/>
    <p:sldId id="265" r:id="rId11"/>
    <p:sldId id="263" r:id="rId12"/>
    <p:sldId id="264" r:id="rId13"/>
    <p:sldId id="267" r:id="rId14"/>
    <p:sldId id="268" r:id="rId15"/>
    <p:sldId id="270" r:id="rId16"/>
    <p:sldId id="271" r:id="rId17"/>
    <p:sldId id="272" r:id="rId18"/>
    <p:sldId id="269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DF7BB4-55D3-374E-8966-1AE731C1070B}" v="117" dt="2022-04-19T14:21:07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/>
    <p:restoredTop sz="94719"/>
  </p:normalViewPr>
  <p:slideViewPr>
    <p:cSldViewPr snapToGrid="0" snapToObjects="1">
      <p:cViewPr varScale="1">
        <p:scale>
          <a:sx n="143" d="100"/>
          <a:sy n="143" d="100"/>
        </p:scale>
        <p:origin x="22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8AE65-B437-4BB1-A278-2D792D790B6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B92CA26C-882C-436A-940E-0151FA8CB3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Bit for Bit reproduction: </a:t>
          </a:r>
          <a:r>
            <a:rPr lang="en-ZA" dirty="0"/>
            <a:t>Cheap, effective, but too stringent for most applications</a:t>
          </a:r>
          <a:endParaRPr lang="en-US" dirty="0"/>
        </a:p>
      </dgm:t>
    </dgm:pt>
    <dgm:pt modelId="{FF45E5E6-2B2E-4844-89AF-1B319D69C196}" type="parTrans" cxnId="{6312CEDE-2DE0-4F1E-A7CE-D071D19F7D85}">
      <dgm:prSet/>
      <dgm:spPr/>
      <dgm:t>
        <a:bodyPr/>
        <a:lstStyle/>
        <a:p>
          <a:endParaRPr lang="en-US"/>
        </a:p>
      </dgm:t>
    </dgm:pt>
    <dgm:pt modelId="{AE885578-C6DE-4646-B208-50CCF710E611}" type="sibTrans" cxnId="{6312CEDE-2DE0-4F1E-A7CE-D071D19F7D85}">
      <dgm:prSet/>
      <dgm:spPr/>
      <dgm:t>
        <a:bodyPr/>
        <a:lstStyle/>
        <a:p>
          <a:endParaRPr lang="en-US"/>
        </a:p>
      </dgm:t>
    </dgm:pt>
    <dgm:pt modelId="{15FE1634-62B6-4F42-9991-0DB6F18E45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Single Long test simulation: Standard, but costly</a:t>
          </a:r>
        </a:p>
      </dgm:t>
    </dgm:pt>
    <dgm:pt modelId="{88B49EBF-558D-438B-8D95-D99CE19F9132}" type="parTrans" cxnId="{AF383747-6BB1-4FD2-BBE6-1030A4BB4224}">
      <dgm:prSet/>
      <dgm:spPr/>
      <dgm:t>
        <a:bodyPr/>
        <a:lstStyle/>
        <a:p>
          <a:endParaRPr lang="en-US"/>
        </a:p>
      </dgm:t>
    </dgm:pt>
    <dgm:pt modelId="{F21CFBE9-F6DF-435C-BA69-B7B72647E77F}" type="sibTrans" cxnId="{AF383747-6BB1-4FD2-BBE6-1030A4BB4224}">
      <dgm:prSet/>
      <dgm:spPr/>
      <dgm:t>
        <a:bodyPr/>
        <a:lstStyle/>
        <a:p>
          <a:endParaRPr lang="en-US"/>
        </a:p>
      </dgm:t>
    </dgm:pt>
    <dgm:pt modelId="{3E0F55F3-ADB4-41B4-A30C-04F970F5A8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Ensemble consistency test: Cheaper, but potentially higher false-positive rate</a:t>
          </a:r>
        </a:p>
      </dgm:t>
    </dgm:pt>
    <dgm:pt modelId="{E0FD0EC8-5823-4166-869D-D672E796E975}" type="parTrans" cxnId="{BD807EF9-E2BB-4E62-84FD-68724C29B27C}">
      <dgm:prSet/>
      <dgm:spPr/>
      <dgm:t>
        <a:bodyPr/>
        <a:lstStyle/>
        <a:p>
          <a:endParaRPr lang="en-US"/>
        </a:p>
      </dgm:t>
    </dgm:pt>
    <dgm:pt modelId="{C64FF23F-25A5-4674-ADB2-72744D825EA2}" type="sibTrans" cxnId="{BD807EF9-E2BB-4E62-84FD-68724C29B27C}">
      <dgm:prSet/>
      <dgm:spPr/>
      <dgm:t>
        <a:bodyPr/>
        <a:lstStyle/>
        <a:p>
          <a:endParaRPr lang="en-US"/>
        </a:p>
      </dgm:t>
    </dgm:pt>
    <dgm:pt modelId="{3E5C3D60-86A3-423B-BDC0-2F5D51EBD57B}" type="pres">
      <dgm:prSet presAssocID="{F7F8AE65-B437-4BB1-A278-2D792D790B6A}" presName="root" presStyleCnt="0">
        <dgm:presLayoutVars>
          <dgm:dir/>
          <dgm:resizeHandles val="exact"/>
        </dgm:presLayoutVars>
      </dgm:prSet>
      <dgm:spPr/>
    </dgm:pt>
    <dgm:pt modelId="{3D8E86DC-6CE8-4FE3-B0B8-6EA739317652}" type="pres">
      <dgm:prSet presAssocID="{B92CA26C-882C-436A-940E-0151FA8CB39B}" presName="compNode" presStyleCnt="0"/>
      <dgm:spPr/>
    </dgm:pt>
    <dgm:pt modelId="{7F4CF6BC-45D6-49D6-86DB-1D19E5D36376}" type="pres">
      <dgm:prSet presAssocID="{B92CA26C-882C-436A-940E-0151FA8CB39B}" presName="bgRect" presStyleLbl="bgShp" presStyleIdx="0" presStyleCnt="3"/>
      <dgm:spPr/>
    </dgm:pt>
    <dgm:pt modelId="{B92477C5-552C-4C8A-BFDF-25608EA8217F}" type="pres">
      <dgm:prSet presAssocID="{B92CA26C-882C-436A-940E-0151FA8CB39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63DA20F3-43A2-4566-9813-CD594C21C536}" type="pres">
      <dgm:prSet presAssocID="{B92CA26C-882C-436A-940E-0151FA8CB39B}" presName="spaceRect" presStyleCnt="0"/>
      <dgm:spPr/>
    </dgm:pt>
    <dgm:pt modelId="{31F3FD45-4E4A-478F-84FD-FE32AAE92BC4}" type="pres">
      <dgm:prSet presAssocID="{B92CA26C-882C-436A-940E-0151FA8CB39B}" presName="parTx" presStyleLbl="revTx" presStyleIdx="0" presStyleCnt="3">
        <dgm:presLayoutVars>
          <dgm:chMax val="0"/>
          <dgm:chPref val="0"/>
        </dgm:presLayoutVars>
      </dgm:prSet>
      <dgm:spPr/>
    </dgm:pt>
    <dgm:pt modelId="{85AE0B70-3A34-440C-AC62-BABFB384B8E6}" type="pres">
      <dgm:prSet presAssocID="{AE885578-C6DE-4646-B208-50CCF710E611}" presName="sibTrans" presStyleCnt="0"/>
      <dgm:spPr/>
    </dgm:pt>
    <dgm:pt modelId="{B7EDE3FB-10D2-4A26-8D70-B0C0D23F737C}" type="pres">
      <dgm:prSet presAssocID="{15FE1634-62B6-4F42-9991-0DB6F18E45ED}" presName="compNode" presStyleCnt="0"/>
      <dgm:spPr/>
    </dgm:pt>
    <dgm:pt modelId="{2C9C35ED-9E43-4852-B6F7-6EDAA0FCF4D1}" type="pres">
      <dgm:prSet presAssocID="{15FE1634-62B6-4F42-9991-0DB6F18E45ED}" presName="bgRect" presStyleLbl="bgShp" presStyleIdx="1" presStyleCnt="3"/>
      <dgm:spPr/>
    </dgm:pt>
    <dgm:pt modelId="{55CAA6C0-0DA7-4982-9795-AD32145D7342}" type="pres">
      <dgm:prSet presAssocID="{15FE1634-62B6-4F42-9991-0DB6F18E45E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D71C9692-C050-44C4-945E-25B469151937}" type="pres">
      <dgm:prSet presAssocID="{15FE1634-62B6-4F42-9991-0DB6F18E45ED}" presName="spaceRect" presStyleCnt="0"/>
      <dgm:spPr/>
    </dgm:pt>
    <dgm:pt modelId="{9C44804F-5D37-499A-9361-2B4B2348B7F7}" type="pres">
      <dgm:prSet presAssocID="{15FE1634-62B6-4F42-9991-0DB6F18E45ED}" presName="parTx" presStyleLbl="revTx" presStyleIdx="1" presStyleCnt="3">
        <dgm:presLayoutVars>
          <dgm:chMax val="0"/>
          <dgm:chPref val="0"/>
        </dgm:presLayoutVars>
      </dgm:prSet>
      <dgm:spPr/>
    </dgm:pt>
    <dgm:pt modelId="{15E783C4-73F0-43F0-B5B5-2BE557BFF553}" type="pres">
      <dgm:prSet presAssocID="{F21CFBE9-F6DF-435C-BA69-B7B72647E77F}" presName="sibTrans" presStyleCnt="0"/>
      <dgm:spPr/>
    </dgm:pt>
    <dgm:pt modelId="{9AFB211C-1DD9-4A7A-A370-21C142D32B1F}" type="pres">
      <dgm:prSet presAssocID="{3E0F55F3-ADB4-41B4-A30C-04F970F5A87C}" presName="compNode" presStyleCnt="0"/>
      <dgm:spPr/>
    </dgm:pt>
    <dgm:pt modelId="{2248F74A-031B-4EB7-A558-F7EF9DF9F733}" type="pres">
      <dgm:prSet presAssocID="{3E0F55F3-ADB4-41B4-A30C-04F970F5A87C}" presName="bgRect" presStyleLbl="bgShp" presStyleIdx="2" presStyleCnt="3"/>
      <dgm:spPr/>
    </dgm:pt>
    <dgm:pt modelId="{264C121B-23C2-4752-8678-82EC1F20A0DD}" type="pres">
      <dgm:prSet presAssocID="{3E0F55F3-ADB4-41B4-A30C-04F970F5A87C}" presName="iconRect" presStyleLbl="node1" presStyleIdx="2" presStyleCnt="3"/>
      <dgm:spPr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BB1B2DC1-5701-4117-8006-34ACA2D8337A}" type="pres">
      <dgm:prSet presAssocID="{3E0F55F3-ADB4-41B4-A30C-04F970F5A87C}" presName="spaceRect" presStyleCnt="0"/>
      <dgm:spPr/>
    </dgm:pt>
    <dgm:pt modelId="{C2718A2C-E83C-47B6-A17C-2F01410DD186}" type="pres">
      <dgm:prSet presAssocID="{3E0F55F3-ADB4-41B4-A30C-04F970F5A87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6D07909-465C-47A6-AC81-703FEB124FE1}" type="presOf" srcId="{F7F8AE65-B437-4BB1-A278-2D792D790B6A}" destId="{3E5C3D60-86A3-423B-BDC0-2F5D51EBD57B}" srcOrd="0" destOrd="0" presId="urn:microsoft.com/office/officeart/2018/2/layout/IconVerticalSolidList"/>
    <dgm:cxn modelId="{4F7EB609-58FE-4B64-87D0-BABA5DB01B9D}" type="presOf" srcId="{15FE1634-62B6-4F42-9991-0DB6F18E45ED}" destId="{9C44804F-5D37-499A-9361-2B4B2348B7F7}" srcOrd="0" destOrd="0" presId="urn:microsoft.com/office/officeart/2018/2/layout/IconVerticalSolidList"/>
    <dgm:cxn modelId="{92D8881B-AF50-48C6-B11B-4761F7F49ABA}" type="presOf" srcId="{B92CA26C-882C-436A-940E-0151FA8CB39B}" destId="{31F3FD45-4E4A-478F-84FD-FE32AAE92BC4}" srcOrd="0" destOrd="0" presId="urn:microsoft.com/office/officeart/2018/2/layout/IconVerticalSolidList"/>
    <dgm:cxn modelId="{A767751C-8DD0-4588-A3DD-622CDFB0B737}" type="presOf" srcId="{3E0F55F3-ADB4-41B4-A30C-04F970F5A87C}" destId="{C2718A2C-E83C-47B6-A17C-2F01410DD186}" srcOrd="0" destOrd="0" presId="urn:microsoft.com/office/officeart/2018/2/layout/IconVerticalSolidList"/>
    <dgm:cxn modelId="{AF383747-6BB1-4FD2-BBE6-1030A4BB4224}" srcId="{F7F8AE65-B437-4BB1-A278-2D792D790B6A}" destId="{15FE1634-62B6-4F42-9991-0DB6F18E45ED}" srcOrd="1" destOrd="0" parTransId="{88B49EBF-558D-438B-8D95-D99CE19F9132}" sibTransId="{F21CFBE9-F6DF-435C-BA69-B7B72647E77F}"/>
    <dgm:cxn modelId="{6312CEDE-2DE0-4F1E-A7CE-D071D19F7D85}" srcId="{F7F8AE65-B437-4BB1-A278-2D792D790B6A}" destId="{B92CA26C-882C-436A-940E-0151FA8CB39B}" srcOrd="0" destOrd="0" parTransId="{FF45E5E6-2B2E-4844-89AF-1B319D69C196}" sibTransId="{AE885578-C6DE-4646-B208-50CCF710E611}"/>
    <dgm:cxn modelId="{BD807EF9-E2BB-4E62-84FD-68724C29B27C}" srcId="{F7F8AE65-B437-4BB1-A278-2D792D790B6A}" destId="{3E0F55F3-ADB4-41B4-A30C-04F970F5A87C}" srcOrd="2" destOrd="0" parTransId="{E0FD0EC8-5823-4166-869D-D672E796E975}" sibTransId="{C64FF23F-25A5-4674-ADB2-72744D825EA2}"/>
    <dgm:cxn modelId="{2FA6471A-C006-4EC6-853B-B16CAFA0BC7E}" type="presParOf" srcId="{3E5C3D60-86A3-423B-BDC0-2F5D51EBD57B}" destId="{3D8E86DC-6CE8-4FE3-B0B8-6EA739317652}" srcOrd="0" destOrd="0" presId="urn:microsoft.com/office/officeart/2018/2/layout/IconVerticalSolidList"/>
    <dgm:cxn modelId="{DC9B164F-B2EA-4219-8D6E-69F288E0ACA0}" type="presParOf" srcId="{3D8E86DC-6CE8-4FE3-B0B8-6EA739317652}" destId="{7F4CF6BC-45D6-49D6-86DB-1D19E5D36376}" srcOrd="0" destOrd="0" presId="urn:microsoft.com/office/officeart/2018/2/layout/IconVerticalSolidList"/>
    <dgm:cxn modelId="{DAD8B795-F968-48F4-A2C4-B49B99A364AA}" type="presParOf" srcId="{3D8E86DC-6CE8-4FE3-B0B8-6EA739317652}" destId="{B92477C5-552C-4C8A-BFDF-25608EA8217F}" srcOrd="1" destOrd="0" presId="urn:microsoft.com/office/officeart/2018/2/layout/IconVerticalSolidList"/>
    <dgm:cxn modelId="{3159D86E-98CD-4FDE-8705-328C505D1BCB}" type="presParOf" srcId="{3D8E86DC-6CE8-4FE3-B0B8-6EA739317652}" destId="{63DA20F3-43A2-4566-9813-CD594C21C536}" srcOrd="2" destOrd="0" presId="urn:microsoft.com/office/officeart/2018/2/layout/IconVerticalSolidList"/>
    <dgm:cxn modelId="{AA9BB1A7-5D8E-4580-819B-C433C790EF0D}" type="presParOf" srcId="{3D8E86DC-6CE8-4FE3-B0B8-6EA739317652}" destId="{31F3FD45-4E4A-478F-84FD-FE32AAE92BC4}" srcOrd="3" destOrd="0" presId="urn:microsoft.com/office/officeart/2018/2/layout/IconVerticalSolidList"/>
    <dgm:cxn modelId="{D6AAD198-C2DB-49EB-8D12-FD6BF59FE9DA}" type="presParOf" srcId="{3E5C3D60-86A3-423B-BDC0-2F5D51EBD57B}" destId="{85AE0B70-3A34-440C-AC62-BABFB384B8E6}" srcOrd="1" destOrd="0" presId="urn:microsoft.com/office/officeart/2018/2/layout/IconVerticalSolidList"/>
    <dgm:cxn modelId="{4612C282-218F-46BE-B936-FD43EF2ECC20}" type="presParOf" srcId="{3E5C3D60-86A3-423B-BDC0-2F5D51EBD57B}" destId="{B7EDE3FB-10D2-4A26-8D70-B0C0D23F737C}" srcOrd="2" destOrd="0" presId="urn:microsoft.com/office/officeart/2018/2/layout/IconVerticalSolidList"/>
    <dgm:cxn modelId="{B577386F-39DB-4FB3-A60F-40C572D0C291}" type="presParOf" srcId="{B7EDE3FB-10D2-4A26-8D70-B0C0D23F737C}" destId="{2C9C35ED-9E43-4852-B6F7-6EDAA0FCF4D1}" srcOrd="0" destOrd="0" presId="urn:microsoft.com/office/officeart/2018/2/layout/IconVerticalSolidList"/>
    <dgm:cxn modelId="{8E6A66CC-A817-4570-BA7B-7FB2311B43E6}" type="presParOf" srcId="{B7EDE3FB-10D2-4A26-8D70-B0C0D23F737C}" destId="{55CAA6C0-0DA7-4982-9795-AD32145D7342}" srcOrd="1" destOrd="0" presId="urn:microsoft.com/office/officeart/2018/2/layout/IconVerticalSolidList"/>
    <dgm:cxn modelId="{270F0A4C-5F92-413A-91E4-4DB7ED976347}" type="presParOf" srcId="{B7EDE3FB-10D2-4A26-8D70-B0C0D23F737C}" destId="{D71C9692-C050-44C4-945E-25B469151937}" srcOrd="2" destOrd="0" presId="urn:microsoft.com/office/officeart/2018/2/layout/IconVerticalSolidList"/>
    <dgm:cxn modelId="{FFAFCCA4-7701-4C6B-935D-A6E9CE8BBC36}" type="presParOf" srcId="{B7EDE3FB-10D2-4A26-8D70-B0C0D23F737C}" destId="{9C44804F-5D37-499A-9361-2B4B2348B7F7}" srcOrd="3" destOrd="0" presId="urn:microsoft.com/office/officeart/2018/2/layout/IconVerticalSolidList"/>
    <dgm:cxn modelId="{BF3BD31A-D964-48EE-BDDC-3CDF9C24CBF7}" type="presParOf" srcId="{3E5C3D60-86A3-423B-BDC0-2F5D51EBD57B}" destId="{15E783C4-73F0-43F0-B5B5-2BE557BFF553}" srcOrd="3" destOrd="0" presId="urn:microsoft.com/office/officeart/2018/2/layout/IconVerticalSolidList"/>
    <dgm:cxn modelId="{5F3A4AB3-8BD4-4471-8371-18AC2976C8F3}" type="presParOf" srcId="{3E5C3D60-86A3-423B-BDC0-2F5D51EBD57B}" destId="{9AFB211C-1DD9-4A7A-A370-21C142D32B1F}" srcOrd="4" destOrd="0" presId="urn:microsoft.com/office/officeart/2018/2/layout/IconVerticalSolidList"/>
    <dgm:cxn modelId="{917892A4-A925-4FF2-BA26-95DD209B072A}" type="presParOf" srcId="{9AFB211C-1DD9-4A7A-A370-21C142D32B1F}" destId="{2248F74A-031B-4EB7-A558-F7EF9DF9F733}" srcOrd="0" destOrd="0" presId="urn:microsoft.com/office/officeart/2018/2/layout/IconVerticalSolidList"/>
    <dgm:cxn modelId="{67BEFD27-030E-49FE-9F52-CA9D6DC1785F}" type="presParOf" srcId="{9AFB211C-1DD9-4A7A-A370-21C142D32B1F}" destId="{264C121B-23C2-4752-8678-82EC1F20A0DD}" srcOrd="1" destOrd="0" presId="urn:microsoft.com/office/officeart/2018/2/layout/IconVerticalSolidList"/>
    <dgm:cxn modelId="{99D7BBF6-B6F5-48E7-B1D5-14D640A64646}" type="presParOf" srcId="{9AFB211C-1DD9-4A7A-A370-21C142D32B1F}" destId="{BB1B2DC1-5701-4117-8006-34ACA2D8337A}" srcOrd="2" destOrd="0" presId="urn:microsoft.com/office/officeart/2018/2/layout/IconVerticalSolidList"/>
    <dgm:cxn modelId="{5C79E831-1EFA-4A3B-A915-60148479AB04}" type="presParOf" srcId="{9AFB211C-1DD9-4A7A-A370-21C142D32B1F}" destId="{C2718A2C-E83C-47B6-A17C-2F01410DD18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B1F7F9-CF9A-4D76-A02A-9720E40AD5D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1DEBED-E296-4C5E-A9DE-F8F76CA67356}">
      <dgm:prSet/>
      <dgm:spPr/>
      <dgm:t>
        <a:bodyPr/>
        <a:lstStyle/>
        <a:p>
          <a:r>
            <a:rPr lang="en-US"/>
            <a:t>Generate a reference ensemble of 1-year simulations</a:t>
          </a:r>
        </a:p>
      </dgm:t>
    </dgm:pt>
    <dgm:pt modelId="{6EED6B98-8E9F-486B-BB9F-7EF38E72BD8B}" type="parTrans" cxnId="{B2A316E9-D011-4EBA-92E7-4612A453EB57}">
      <dgm:prSet/>
      <dgm:spPr/>
      <dgm:t>
        <a:bodyPr/>
        <a:lstStyle/>
        <a:p>
          <a:endParaRPr lang="en-US"/>
        </a:p>
      </dgm:t>
    </dgm:pt>
    <dgm:pt modelId="{2C0CDE32-27E5-4023-A3AE-BF4C18116039}" type="sibTrans" cxnId="{B2A316E9-D011-4EBA-92E7-4612A453EB5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8853CF1-AE09-4CEC-96EA-E157C72F9C1E}">
      <dgm:prSet/>
      <dgm:spPr/>
      <dgm:t>
        <a:bodyPr/>
        <a:lstStyle/>
        <a:p>
          <a:r>
            <a:rPr lang="en-US"/>
            <a:t>Generate the reference ensemble summary file</a:t>
          </a:r>
        </a:p>
      </dgm:t>
    </dgm:pt>
    <dgm:pt modelId="{E8C0D003-91C4-4FA9-BB42-1F41A840E41D}" type="parTrans" cxnId="{4B97078A-8C8D-4425-892F-06F822BE2D8C}">
      <dgm:prSet/>
      <dgm:spPr/>
      <dgm:t>
        <a:bodyPr/>
        <a:lstStyle/>
        <a:p>
          <a:endParaRPr lang="en-US"/>
        </a:p>
      </dgm:t>
    </dgm:pt>
    <dgm:pt modelId="{E27DE9AC-F6F9-4433-960C-BAF07E5A04F4}" type="sibTrans" cxnId="{4B97078A-8C8D-4425-892F-06F822BE2D8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82215BF-2EDA-4C0B-8044-43ED3027AE72}">
      <dgm:prSet/>
      <dgm:spPr/>
      <dgm:t>
        <a:bodyPr/>
        <a:lstStyle/>
        <a:p>
          <a:r>
            <a:rPr lang="en-US" dirty="0"/>
            <a:t>Run a test ensemble:  small 3-member ensemble of 1-year simulations</a:t>
          </a:r>
        </a:p>
      </dgm:t>
    </dgm:pt>
    <dgm:pt modelId="{E94BCE1E-3BA5-4660-9716-5A303B276D1D}" type="parTrans" cxnId="{172868FF-5042-48FC-B378-97CD28E1CD2A}">
      <dgm:prSet/>
      <dgm:spPr/>
      <dgm:t>
        <a:bodyPr/>
        <a:lstStyle/>
        <a:p>
          <a:endParaRPr lang="en-US"/>
        </a:p>
      </dgm:t>
    </dgm:pt>
    <dgm:pt modelId="{AEF4DECE-63F3-4943-9BAD-4DD10CAA00F8}" type="sibTrans" cxnId="{172868FF-5042-48FC-B378-97CD28E1CD2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CFBF909-6C7D-4FF6-AE35-9518589F67AF}">
      <dgm:prSet/>
      <dgm:spPr/>
      <dgm:t>
        <a:bodyPr/>
        <a:lstStyle/>
        <a:p>
          <a:r>
            <a:rPr lang="en-US" dirty="0"/>
            <a:t>Perform the ECT on the test ensemble.</a:t>
          </a:r>
        </a:p>
      </dgm:t>
    </dgm:pt>
    <dgm:pt modelId="{83405DB1-9602-4822-9880-058A68E7FC67}" type="parTrans" cxnId="{016A0594-943B-4569-8644-F86D83ACD4C0}">
      <dgm:prSet/>
      <dgm:spPr/>
      <dgm:t>
        <a:bodyPr/>
        <a:lstStyle/>
        <a:p>
          <a:endParaRPr lang="en-US"/>
        </a:p>
      </dgm:t>
    </dgm:pt>
    <dgm:pt modelId="{9514228D-9421-4CD5-9D3E-D4DE063E126F}" type="sibTrans" cxnId="{016A0594-943B-4569-8644-F86D83ACD4C0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EBE99FAF-A367-C945-9574-C1B8D00089D5}" type="pres">
      <dgm:prSet presAssocID="{52B1F7F9-CF9A-4D76-A02A-9720E40AD5DA}" presName="Name0" presStyleCnt="0">
        <dgm:presLayoutVars>
          <dgm:animLvl val="lvl"/>
          <dgm:resizeHandles val="exact"/>
        </dgm:presLayoutVars>
      </dgm:prSet>
      <dgm:spPr/>
    </dgm:pt>
    <dgm:pt modelId="{DC67250F-0DFE-AD4B-BEED-D019E921F6C2}" type="pres">
      <dgm:prSet presAssocID="{D71DEBED-E296-4C5E-A9DE-F8F76CA67356}" presName="compositeNode" presStyleCnt="0">
        <dgm:presLayoutVars>
          <dgm:bulletEnabled val="1"/>
        </dgm:presLayoutVars>
      </dgm:prSet>
      <dgm:spPr/>
    </dgm:pt>
    <dgm:pt modelId="{1B0D97FB-9544-5D4D-B8CE-6614BAB2D60F}" type="pres">
      <dgm:prSet presAssocID="{D71DEBED-E296-4C5E-A9DE-F8F76CA67356}" presName="bgRect" presStyleLbl="bgAccFollowNode1" presStyleIdx="0" presStyleCnt="4"/>
      <dgm:spPr/>
    </dgm:pt>
    <dgm:pt modelId="{42541635-7FA8-8F4A-8419-3F7C0E54D1DA}" type="pres">
      <dgm:prSet presAssocID="{2C0CDE32-27E5-4023-A3AE-BF4C18116039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449BD06D-DC60-524D-BEEC-CAE36C7DBC22}" type="pres">
      <dgm:prSet presAssocID="{D71DEBED-E296-4C5E-A9DE-F8F76CA67356}" presName="bottomLine" presStyleLbl="alignNode1" presStyleIdx="1" presStyleCnt="8">
        <dgm:presLayoutVars/>
      </dgm:prSet>
      <dgm:spPr/>
    </dgm:pt>
    <dgm:pt modelId="{53C0354B-7981-2043-948E-E878B320E82B}" type="pres">
      <dgm:prSet presAssocID="{D71DEBED-E296-4C5E-A9DE-F8F76CA67356}" presName="nodeText" presStyleLbl="bgAccFollowNode1" presStyleIdx="0" presStyleCnt="4">
        <dgm:presLayoutVars>
          <dgm:bulletEnabled val="1"/>
        </dgm:presLayoutVars>
      </dgm:prSet>
      <dgm:spPr/>
    </dgm:pt>
    <dgm:pt modelId="{7E6BDC95-33A7-344F-B0F7-0700BF8CCDDE}" type="pres">
      <dgm:prSet presAssocID="{2C0CDE32-27E5-4023-A3AE-BF4C18116039}" presName="sibTrans" presStyleCnt="0"/>
      <dgm:spPr/>
    </dgm:pt>
    <dgm:pt modelId="{4B71FFE4-CFD6-864B-8086-DAADCAE3D1D5}" type="pres">
      <dgm:prSet presAssocID="{18853CF1-AE09-4CEC-96EA-E157C72F9C1E}" presName="compositeNode" presStyleCnt="0">
        <dgm:presLayoutVars>
          <dgm:bulletEnabled val="1"/>
        </dgm:presLayoutVars>
      </dgm:prSet>
      <dgm:spPr/>
    </dgm:pt>
    <dgm:pt modelId="{1F4BD2B0-B8D0-804F-8600-6C8B0510F9DB}" type="pres">
      <dgm:prSet presAssocID="{18853CF1-AE09-4CEC-96EA-E157C72F9C1E}" presName="bgRect" presStyleLbl="bgAccFollowNode1" presStyleIdx="1" presStyleCnt="4"/>
      <dgm:spPr/>
    </dgm:pt>
    <dgm:pt modelId="{87CDB97F-106B-AB4E-9CF7-4BA05E2DA740}" type="pres">
      <dgm:prSet presAssocID="{E27DE9AC-F6F9-4433-960C-BAF07E5A04F4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1AB085AB-7A7B-3F43-9A8E-2AC0376FB817}" type="pres">
      <dgm:prSet presAssocID="{18853CF1-AE09-4CEC-96EA-E157C72F9C1E}" presName="bottomLine" presStyleLbl="alignNode1" presStyleIdx="3" presStyleCnt="8">
        <dgm:presLayoutVars/>
      </dgm:prSet>
      <dgm:spPr/>
    </dgm:pt>
    <dgm:pt modelId="{E76B1476-BDE9-7B4F-824B-5A0D35C5681B}" type="pres">
      <dgm:prSet presAssocID="{18853CF1-AE09-4CEC-96EA-E157C72F9C1E}" presName="nodeText" presStyleLbl="bgAccFollowNode1" presStyleIdx="1" presStyleCnt="4">
        <dgm:presLayoutVars>
          <dgm:bulletEnabled val="1"/>
        </dgm:presLayoutVars>
      </dgm:prSet>
      <dgm:spPr/>
    </dgm:pt>
    <dgm:pt modelId="{2C1160E9-77F6-394A-B5BD-C90807ECBCE0}" type="pres">
      <dgm:prSet presAssocID="{E27DE9AC-F6F9-4433-960C-BAF07E5A04F4}" presName="sibTrans" presStyleCnt="0"/>
      <dgm:spPr/>
    </dgm:pt>
    <dgm:pt modelId="{A19D1684-5282-7F4A-B0A7-091B26848539}" type="pres">
      <dgm:prSet presAssocID="{782215BF-2EDA-4C0B-8044-43ED3027AE72}" presName="compositeNode" presStyleCnt="0">
        <dgm:presLayoutVars>
          <dgm:bulletEnabled val="1"/>
        </dgm:presLayoutVars>
      </dgm:prSet>
      <dgm:spPr/>
    </dgm:pt>
    <dgm:pt modelId="{6585531F-49A1-7B4B-9390-8D9D9DFBA390}" type="pres">
      <dgm:prSet presAssocID="{782215BF-2EDA-4C0B-8044-43ED3027AE72}" presName="bgRect" presStyleLbl="bgAccFollowNode1" presStyleIdx="2" presStyleCnt="4"/>
      <dgm:spPr/>
    </dgm:pt>
    <dgm:pt modelId="{DB041179-C7B6-B643-B6ED-D4A77B54EC36}" type="pres">
      <dgm:prSet presAssocID="{AEF4DECE-63F3-4943-9BAD-4DD10CAA00F8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5E6A2202-FD78-DC49-84B2-1071ABB6165B}" type="pres">
      <dgm:prSet presAssocID="{782215BF-2EDA-4C0B-8044-43ED3027AE72}" presName="bottomLine" presStyleLbl="alignNode1" presStyleIdx="5" presStyleCnt="8">
        <dgm:presLayoutVars/>
      </dgm:prSet>
      <dgm:spPr/>
    </dgm:pt>
    <dgm:pt modelId="{973F88B1-61BF-D444-91C0-B77D1A5CC060}" type="pres">
      <dgm:prSet presAssocID="{782215BF-2EDA-4C0B-8044-43ED3027AE72}" presName="nodeText" presStyleLbl="bgAccFollowNode1" presStyleIdx="2" presStyleCnt="4">
        <dgm:presLayoutVars>
          <dgm:bulletEnabled val="1"/>
        </dgm:presLayoutVars>
      </dgm:prSet>
      <dgm:spPr/>
    </dgm:pt>
    <dgm:pt modelId="{2FA3F654-031D-774E-87FC-76AD7B9C4A3A}" type="pres">
      <dgm:prSet presAssocID="{AEF4DECE-63F3-4943-9BAD-4DD10CAA00F8}" presName="sibTrans" presStyleCnt="0"/>
      <dgm:spPr/>
    </dgm:pt>
    <dgm:pt modelId="{AE542643-AD35-134E-8675-A4519000FA76}" type="pres">
      <dgm:prSet presAssocID="{1CFBF909-6C7D-4FF6-AE35-9518589F67AF}" presName="compositeNode" presStyleCnt="0">
        <dgm:presLayoutVars>
          <dgm:bulletEnabled val="1"/>
        </dgm:presLayoutVars>
      </dgm:prSet>
      <dgm:spPr/>
    </dgm:pt>
    <dgm:pt modelId="{4A5EBB96-29DD-4344-8362-38E550A3877B}" type="pres">
      <dgm:prSet presAssocID="{1CFBF909-6C7D-4FF6-AE35-9518589F67AF}" presName="bgRect" presStyleLbl="bgAccFollowNode1" presStyleIdx="3" presStyleCnt="4"/>
      <dgm:spPr/>
    </dgm:pt>
    <dgm:pt modelId="{3F6D7595-6F28-3043-97FA-F560687BE0EC}" type="pres">
      <dgm:prSet presAssocID="{9514228D-9421-4CD5-9D3E-D4DE063E126F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A4BA0624-4783-8943-988C-A1E48CE7AC22}" type="pres">
      <dgm:prSet presAssocID="{1CFBF909-6C7D-4FF6-AE35-9518589F67AF}" presName="bottomLine" presStyleLbl="alignNode1" presStyleIdx="7" presStyleCnt="8">
        <dgm:presLayoutVars/>
      </dgm:prSet>
      <dgm:spPr/>
    </dgm:pt>
    <dgm:pt modelId="{888DA497-C4C7-0F4A-B4E7-D4549E23E746}" type="pres">
      <dgm:prSet presAssocID="{1CFBF909-6C7D-4FF6-AE35-9518589F67AF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6A28AB22-71B7-6241-ABBF-C8F2A6943664}" type="presOf" srcId="{18853CF1-AE09-4CEC-96EA-E157C72F9C1E}" destId="{1F4BD2B0-B8D0-804F-8600-6C8B0510F9DB}" srcOrd="0" destOrd="0" presId="urn:microsoft.com/office/officeart/2016/7/layout/BasicLinearProcessNumbered"/>
    <dgm:cxn modelId="{8DA30924-BA71-E44F-A7C5-B16004847E19}" type="presOf" srcId="{782215BF-2EDA-4C0B-8044-43ED3027AE72}" destId="{6585531F-49A1-7B4B-9390-8D9D9DFBA390}" srcOrd="0" destOrd="0" presId="urn:microsoft.com/office/officeart/2016/7/layout/BasicLinearProcessNumbered"/>
    <dgm:cxn modelId="{7199872C-5BDC-E345-82FE-3649D3347BF3}" type="presOf" srcId="{2C0CDE32-27E5-4023-A3AE-BF4C18116039}" destId="{42541635-7FA8-8F4A-8419-3F7C0E54D1DA}" srcOrd="0" destOrd="0" presId="urn:microsoft.com/office/officeart/2016/7/layout/BasicLinearProcessNumbered"/>
    <dgm:cxn modelId="{6A5B7942-7BD4-6A4E-8FE2-54281E7312A1}" type="presOf" srcId="{52B1F7F9-CF9A-4D76-A02A-9720E40AD5DA}" destId="{EBE99FAF-A367-C945-9574-C1B8D00089D5}" srcOrd="0" destOrd="0" presId="urn:microsoft.com/office/officeart/2016/7/layout/BasicLinearProcessNumbered"/>
    <dgm:cxn modelId="{5468C94B-8033-5545-B479-BA8936A65DA3}" type="presOf" srcId="{D71DEBED-E296-4C5E-A9DE-F8F76CA67356}" destId="{1B0D97FB-9544-5D4D-B8CE-6614BAB2D60F}" srcOrd="0" destOrd="0" presId="urn:microsoft.com/office/officeart/2016/7/layout/BasicLinearProcessNumbered"/>
    <dgm:cxn modelId="{EC30084D-2F24-514A-82D7-445C5992E85B}" type="presOf" srcId="{18853CF1-AE09-4CEC-96EA-E157C72F9C1E}" destId="{E76B1476-BDE9-7B4F-824B-5A0D35C5681B}" srcOrd="1" destOrd="0" presId="urn:microsoft.com/office/officeart/2016/7/layout/BasicLinearProcessNumbered"/>
    <dgm:cxn modelId="{C3AAFE4D-0D06-CB44-968B-2CC321800332}" type="presOf" srcId="{1CFBF909-6C7D-4FF6-AE35-9518589F67AF}" destId="{4A5EBB96-29DD-4344-8362-38E550A3877B}" srcOrd="0" destOrd="0" presId="urn:microsoft.com/office/officeart/2016/7/layout/BasicLinearProcessNumbered"/>
    <dgm:cxn modelId="{0DA33189-7AAF-BC41-906E-86CBED721BBD}" type="presOf" srcId="{782215BF-2EDA-4C0B-8044-43ED3027AE72}" destId="{973F88B1-61BF-D444-91C0-B77D1A5CC060}" srcOrd="1" destOrd="0" presId="urn:microsoft.com/office/officeart/2016/7/layout/BasicLinearProcessNumbered"/>
    <dgm:cxn modelId="{4B97078A-8C8D-4425-892F-06F822BE2D8C}" srcId="{52B1F7F9-CF9A-4D76-A02A-9720E40AD5DA}" destId="{18853CF1-AE09-4CEC-96EA-E157C72F9C1E}" srcOrd="1" destOrd="0" parTransId="{E8C0D003-91C4-4FA9-BB42-1F41A840E41D}" sibTransId="{E27DE9AC-F6F9-4433-960C-BAF07E5A04F4}"/>
    <dgm:cxn modelId="{C970A990-3416-644F-B3E7-89306E2769C1}" type="presOf" srcId="{1CFBF909-6C7D-4FF6-AE35-9518589F67AF}" destId="{888DA497-C4C7-0F4A-B4E7-D4549E23E746}" srcOrd="1" destOrd="0" presId="urn:microsoft.com/office/officeart/2016/7/layout/BasicLinearProcessNumbered"/>
    <dgm:cxn modelId="{016A0594-943B-4569-8644-F86D83ACD4C0}" srcId="{52B1F7F9-CF9A-4D76-A02A-9720E40AD5DA}" destId="{1CFBF909-6C7D-4FF6-AE35-9518589F67AF}" srcOrd="3" destOrd="0" parTransId="{83405DB1-9602-4822-9880-058A68E7FC67}" sibTransId="{9514228D-9421-4CD5-9D3E-D4DE063E126F}"/>
    <dgm:cxn modelId="{367F61A2-57FB-5E41-A7A8-1320C6C859FB}" type="presOf" srcId="{9514228D-9421-4CD5-9D3E-D4DE063E126F}" destId="{3F6D7595-6F28-3043-97FA-F560687BE0EC}" srcOrd="0" destOrd="0" presId="urn:microsoft.com/office/officeart/2016/7/layout/BasicLinearProcessNumbered"/>
    <dgm:cxn modelId="{D0E7DCA8-4DB8-8A46-87C1-599A97256A50}" type="presOf" srcId="{E27DE9AC-F6F9-4433-960C-BAF07E5A04F4}" destId="{87CDB97F-106B-AB4E-9CF7-4BA05E2DA740}" srcOrd="0" destOrd="0" presId="urn:microsoft.com/office/officeart/2016/7/layout/BasicLinearProcessNumbered"/>
    <dgm:cxn modelId="{70CBCABF-50A2-3143-ADC1-B27AD0C4140E}" type="presOf" srcId="{D71DEBED-E296-4C5E-A9DE-F8F76CA67356}" destId="{53C0354B-7981-2043-948E-E878B320E82B}" srcOrd="1" destOrd="0" presId="urn:microsoft.com/office/officeart/2016/7/layout/BasicLinearProcessNumbered"/>
    <dgm:cxn modelId="{01C98CE7-80D9-E94C-82D5-B85902B0F3AA}" type="presOf" srcId="{AEF4DECE-63F3-4943-9BAD-4DD10CAA00F8}" destId="{DB041179-C7B6-B643-B6ED-D4A77B54EC36}" srcOrd="0" destOrd="0" presId="urn:microsoft.com/office/officeart/2016/7/layout/BasicLinearProcessNumbered"/>
    <dgm:cxn modelId="{B2A316E9-D011-4EBA-92E7-4612A453EB57}" srcId="{52B1F7F9-CF9A-4D76-A02A-9720E40AD5DA}" destId="{D71DEBED-E296-4C5E-A9DE-F8F76CA67356}" srcOrd="0" destOrd="0" parTransId="{6EED6B98-8E9F-486B-BB9F-7EF38E72BD8B}" sibTransId="{2C0CDE32-27E5-4023-A3AE-BF4C18116039}"/>
    <dgm:cxn modelId="{172868FF-5042-48FC-B378-97CD28E1CD2A}" srcId="{52B1F7F9-CF9A-4D76-A02A-9720E40AD5DA}" destId="{782215BF-2EDA-4C0B-8044-43ED3027AE72}" srcOrd="2" destOrd="0" parTransId="{E94BCE1E-3BA5-4660-9716-5A303B276D1D}" sibTransId="{AEF4DECE-63F3-4943-9BAD-4DD10CAA00F8}"/>
    <dgm:cxn modelId="{2C013699-7FBB-FF47-A230-E3EB88B285EA}" type="presParOf" srcId="{EBE99FAF-A367-C945-9574-C1B8D00089D5}" destId="{DC67250F-0DFE-AD4B-BEED-D019E921F6C2}" srcOrd="0" destOrd="0" presId="urn:microsoft.com/office/officeart/2016/7/layout/BasicLinearProcessNumbered"/>
    <dgm:cxn modelId="{EF207D32-137D-C049-BAB6-2D70C4F4E281}" type="presParOf" srcId="{DC67250F-0DFE-AD4B-BEED-D019E921F6C2}" destId="{1B0D97FB-9544-5D4D-B8CE-6614BAB2D60F}" srcOrd="0" destOrd="0" presId="urn:microsoft.com/office/officeart/2016/7/layout/BasicLinearProcessNumbered"/>
    <dgm:cxn modelId="{EDA37261-0A6A-3048-B8A4-BB12269E50BE}" type="presParOf" srcId="{DC67250F-0DFE-AD4B-BEED-D019E921F6C2}" destId="{42541635-7FA8-8F4A-8419-3F7C0E54D1DA}" srcOrd="1" destOrd="0" presId="urn:microsoft.com/office/officeart/2016/7/layout/BasicLinearProcessNumbered"/>
    <dgm:cxn modelId="{DF3FA636-EF5D-3E47-B5B9-E2F047666AE4}" type="presParOf" srcId="{DC67250F-0DFE-AD4B-BEED-D019E921F6C2}" destId="{449BD06D-DC60-524D-BEEC-CAE36C7DBC22}" srcOrd="2" destOrd="0" presId="urn:microsoft.com/office/officeart/2016/7/layout/BasicLinearProcessNumbered"/>
    <dgm:cxn modelId="{938ED297-6928-C946-91A5-822FBE57B8DD}" type="presParOf" srcId="{DC67250F-0DFE-AD4B-BEED-D019E921F6C2}" destId="{53C0354B-7981-2043-948E-E878B320E82B}" srcOrd="3" destOrd="0" presId="urn:microsoft.com/office/officeart/2016/7/layout/BasicLinearProcessNumbered"/>
    <dgm:cxn modelId="{EBF16A97-9112-5540-819C-ED151A8A144B}" type="presParOf" srcId="{EBE99FAF-A367-C945-9574-C1B8D00089D5}" destId="{7E6BDC95-33A7-344F-B0F7-0700BF8CCDDE}" srcOrd="1" destOrd="0" presId="urn:microsoft.com/office/officeart/2016/7/layout/BasicLinearProcessNumbered"/>
    <dgm:cxn modelId="{7008008D-82E8-BE43-9872-EBF5A34E5DC3}" type="presParOf" srcId="{EBE99FAF-A367-C945-9574-C1B8D00089D5}" destId="{4B71FFE4-CFD6-864B-8086-DAADCAE3D1D5}" srcOrd="2" destOrd="0" presId="urn:microsoft.com/office/officeart/2016/7/layout/BasicLinearProcessNumbered"/>
    <dgm:cxn modelId="{170F81D7-EB16-E349-B4A6-8326BEE2269C}" type="presParOf" srcId="{4B71FFE4-CFD6-864B-8086-DAADCAE3D1D5}" destId="{1F4BD2B0-B8D0-804F-8600-6C8B0510F9DB}" srcOrd="0" destOrd="0" presId="urn:microsoft.com/office/officeart/2016/7/layout/BasicLinearProcessNumbered"/>
    <dgm:cxn modelId="{E59E62E6-AEAF-1649-AE60-E72264888208}" type="presParOf" srcId="{4B71FFE4-CFD6-864B-8086-DAADCAE3D1D5}" destId="{87CDB97F-106B-AB4E-9CF7-4BA05E2DA740}" srcOrd="1" destOrd="0" presId="urn:microsoft.com/office/officeart/2016/7/layout/BasicLinearProcessNumbered"/>
    <dgm:cxn modelId="{EFAF85BA-3170-1E4D-B07F-EB7D493C1BFC}" type="presParOf" srcId="{4B71FFE4-CFD6-864B-8086-DAADCAE3D1D5}" destId="{1AB085AB-7A7B-3F43-9A8E-2AC0376FB817}" srcOrd="2" destOrd="0" presId="urn:microsoft.com/office/officeart/2016/7/layout/BasicLinearProcessNumbered"/>
    <dgm:cxn modelId="{CDC4D73C-B50C-3A4A-8C10-B91B943D173F}" type="presParOf" srcId="{4B71FFE4-CFD6-864B-8086-DAADCAE3D1D5}" destId="{E76B1476-BDE9-7B4F-824B-5A0D35C5681B}" srcOrd="3" destOrd="0" presId="urn:microsoft.com/office/officeart/2016/7/layout/BasicLinearProcessNumbered"/>
    <dgm:cxn modelId="{AE492259-05E9-1C40-BF54-67B7D0B942FA}" type="presParOf" srcId="{EBE99FAF-A367-C945-9574-C1B8D00089D5}" destId="{2C1160E9-77F6-394A-B5BD-C90807ECBCE0}" srcOrd="3" destOrd="0" presId="urn:microsoft.com/office/officeart/2016/7/layout/BasicLinearProcessNumbered"/>
    <dgm:cxn modelId="{C141CB45-37DF-ED46-8C37-1F3DD73D32D2}" type="presParOf" srcId="{EBE99FAF-A367-C945-9574-C1B8D00089D5}" destId="{A19D1684-5282-7F4A-B0A7-091B26848539}" srcOrd="4" destOrd="0" presId="urn:microsoft.com/office/officeart/2016/7/layout/BasicLinearProcessNumbered"/>
    <dgm:cxn modelId="{F30F961D-4E00-2E4C-B82A-4FDFFE2835A8}" type="presParOf" srcId="{A19D1684-5282-7F4A-B0A7-091B26848539}" destId="{6585531F-49A1-7B4B-9390-8D9D9DFBA390}" srcOrd="0" destOrd="0" presId="urn:microsoft.com/office/officeart/2016/7/layout/BasicLinearProcessNumbered"/>
    <dgm:cxn modelId="{9B7438D5-1112-0D41-B9A1-F777ACBD3775}" type="presParOf" srcId="{A19D1684-5282-7F4A-B0A7-091B26848539}" destId="{DB041179-C7B6-B643-B6ED-D4A77B54EC36}" srcOrd="1" destOrd="0" presId="urn:microsoft.com/office/officeart/2016/7/layout/BasicLinearProcessNumbered"/>
    <dgm:cxn modelId="{99933DC3-CA06-6745-9007-8B8E20C170C5}" type="presParOf" srcId="{A19D1684-5282-7F4A-B0A7-091B26848539}" destId="{5E6A2202-FD78-DC49-84B2-1071ABB6165B}" srcOrd="2" destOrd="0" presId="urn:microsoft.com/office/officeart/2016/7/layout/BasicLinearProcessNumbered"/>
    <dgm:cxn modelId="{C1E9594F-2B4E-3445-859B-DD926D1FE796}" type="presParOf" srcId="{A19D1684-5282-7F4A-B0A7-091B26848539}" destId="{973F88B1-61BF-D444-91C0-B77D1A5CC060}" srcOrd="3" destOrd="0" presId="urn:microsoft.com/office/officeart/2016/7/layout/BasicLinearProcessNumbered"/>
    <dgm:cxn modelId="{74B396B5-2D9E-1C4C-B77A-1FD41780F27B}" type="presParOf" srcId="{EBE99FAF-A367-C945-9574-C1B8D00089D5}" destId="{2FA3F654-031D-774E-87FC-76AD7B9C4A3A}" srcOrd="5" destOrd="0" presId="urn:microsoft.com/office/officeart/2016/7/layout/BasicLinearProcessNumbered"/>
    <dgm:cxn modelId="{6B12A559-BB1D-534F-B039-600E3D657FBD}" type="presParOf" srcId="{EBE99FAF-A367-C945-9574-C1B8D00089D5}" destId="{AE542643-AD35-134E-8675-A4519000FA76}" srcOrd="6" destOrd="0" presId="urn:microsoft.com/office/officeart/2016/7/layout/BasicLinearProcessNumbered"/>
    <dgm:cxn modelId="{C8690576-53B5-4242-9FAF-D81957233C75}" type="presParOf" srcId="{AE542643-AD35-134E-8675-A4519000FA76}" destId="{4A5EBB96-29DD-4344-8362-38E550A3877B}" srcOrd="0" destOrd="0" presId="urn:microsoft.com/office/officeart/2016/7/layout/BasicLinearProcessNumbered"/>
    <dgm:cxn modelId="{BA56A422-BF5D-9347-93C2-41E1A73D9C94}" type="presParOf" srcId="{AE542643-AD35-134E-8675-A4519000FA76}" destId="{3F6D7595-6F28-3043-97FA-F560687BE0EC}" srcOrd="1" destOrd="0" presId="urn:microsoft.com/office/officeart/2016/7/layout/BasicLinearProcessNumbered"/>
    <dgm:cxn modelId="{4960C7F5-2DAA-0945-A8E0-6C13C53853E6}" type="presParOf" srcId="{AE542643-AD35-134E-8675-A4519000FA76}" destId="{A4BA0624-4783-8943-988C-A1E48CE7AC22}" srcOrd="2" destOrd="0" presId="urn:microsoft.com/office/officeart/2016/7/layout/BasicLinearProcessNumbered"/>
    <dgm:cxn modelId="{3ADA760A-66CD-D64A-B8BF-BC7B904F6DAF}" type="presParOf" srcId="{AE542643-AD35-134E-8675-A4519000FA76}" destId="{888DA497-C4C7-0F4A-B4E7-D4549E23E74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75859A-6BF3-4142-B4C1-107FFEB101C5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2244C1-BDB9-46A3-BE58-3A56530EC3A4}">
      <dgm:prSet custT="1"/>
      <dgm:spPr/>
      <dgm:t>
        <a:bodyPr/>
        <a:lstStyle/>
        <a:p>
          <a:r>
            <a:rPr lang="en-US" sz="2000" dirty="0"/>
            <a:t>1</a:t>
          </a:r>
        </a:p>
      </dgm:t>
    </dgm:pt>
    <dgm:pt modelId="{D69ACF7C-7701-41C7-B5F4-2AC65A065B35}" type="parTrans" cxnId="{10729903-7010-4DB1-861D-523262E9FB14}">
      <dgm:prSet/>
      <dgm:spPr/>
      <dgm:t>
        <a:bodyPr/>
        <a:lstStyle/>
        <a:p>
          <a:endParaRPr lang="en-US"/>
        </a:p>
      </dgm:t>
    </dgm:pt>
    <dgm:pt modelId="{B678336C-7B25-4E86-A51E-FF0CE81F1285}" type="sibTrans" cxnId="{10729903-7010-4DB1-861D-523262E9FB14}">
      <dgm:prSet/>
      <dgm:spPr/>
      <dgm:t>
        <a:bodyPr/>
        <a:lstStyle/>
        <a:p>
          <a:endParaRPr lang="en-US"/>
        </a:p>
      </dgm:t>
    </dgm:pt>
    <dgm:pt modelId="{4AB3BEDF-ECAC-409B-855F-BE8819B8A720}">
      <dgm:prSet custT="1"/>
      <dgm:spPr/>
      <dgm:t>
        <a:bodyPr/>
        <a:lstStyle/>
        <a:p>
          <a:r>
            <a:rPr lang="en-US" sz="2400" dirty="0"/>
            <a:t>Generate an </a:t>
          </a:r>
          <a:r>
            <a:rPr lang="en-US" sz="2400" dirty="0" err="1"/>
            <a:t>N</a:t>
          </a:r>
          <a:r>
            <a:rPr lang="en-US" sz="2400" baseline="-25000" dirty="0" err="1"/>
            <a:t>ens</a:t>
          </a:r>
          <a:r>
            <a:rPr lang="en-US" sz="2400" dirty="0"/>
            <a:t>-member ensemble of 1-year simulations where </a:t>
          </a:r>
          <a:r>
            <a:rPr lang="en-US" sz="2400" dirty="0" err="1"/>
            <a:t>N</a:t>
          </a:r>
          <a:r>
            <a:rPr lang="en-US" sz="2400" baseline="-25000" dirty="0" err="1"/>
            <a:t>ens</a:t>
          </a:r>
          <a:r>
            <a:rPr lang="en-US" sz="2400" baseline="-25000" dirty="0"/>
            <a:t> </a:t>
          </a:r>
          <a:r>
            <a:rPr lang="en-US" sz="2400" dirty="0"/>
            <a:t>&gt; </a:t>
          </a:r>
          <a:r>
            <a:rPr lang="en-US" sz="2400" dirty="0" err="1"/>
            <a:t>N</a:t>
          </a:r>
          <a:r>
            <a:rPr lang="en-US" sz="2400" baseline="-25000" dirty="0" err="1"/>
            <a:t>var</a:t>
          </a:r>
          <a:endParaRPr lang="en-US" sz="2400" baseline="-25000" dirty="0"/>
        </a:p>
      </dgm:t>
    </dgm:pt>
    <dgm:pt modelId="{B7164408-39BA-48CC-9744-C617F1C58511}" type="parTrans" cxnId="{CED816E8-0105-43F3-BCC6-4CF41F125AEF}">
      <dgm:prSet/>
      <dgm:spPr/>
      <dgm:t>
        <a:bodyPr/>
        <a:lstStyle/>
        <a:p>
          <a:endParaRPr lang="en-US"/>
        </a:p>
      </dgm:t>
    </dgm:pt>
    <dgm:pt modelId="{067ED796-26F9-463B-8F72-D81A7FE93B65}" type="sibTrans" cxnId="{CED816E8-0105-43F3-BCC6-4CF41F125AEF}">
      <dgm:prSet/>
      <dgm:spPr/>
      <dgm:t>
        <a:bodyPr/>
        <a:lstStyle/>
        <a:p>
          <a:endParaRPr lang="en-US"/>
        </a:p>
      </dgm:t>
    </dgm:pt>
    <dgm:pt modelId="{68431210-400F-496A-94A9-5217B3AA6E71}">
      <dgm:prSet custT="1"/>
      <dgm:spPr/>
      <dgm:t>
        <a:bodyPr/>
        <a:lstStyle/>
        <a:p>
          <a:r>
            <a:rPr lang="en-US" sz="2000" dirty="0"/>
            <a:t>2</a:t>
          </a:r>
        </a:p>
      </dgm:t>
    </dgm:pt>
    <dgm:pt modelId="{899CCB0B-1177-4C08-8E89-C07E8AD8A28A}" type="parTrans" cxnId="{82E5A662-420E-413B-A63E-CB75F46481D3}">
      <dgm:prSet/>
      <dgm:spPr/>
      <dgm:t>
        <a:bodyPr/>
        <a:lstStyle/>
        <a:p>
          <a:endParaRPr lang="en-US"/>
        </a:p>
      </dgm:t>
    </dgm:pt>
    <dgm:pt modelId="{F87DAC5B-19F8-4486-B996-DF7545339EF6}" type="sibTrans" cxnId="{82E5A662-420E-413B-A63E-CB75F46481D3}">
      <dgm:prSet/>
      <dgm:spPr/>
      <dgm:t>
        <a:bodyPr/>
        <a:lstStyle/>
        <a:p>
          <a:endParaRPr lang="en-US"/>
        </a:p>
      </dgm:t>
    </dgm:pt>
    <dgm:pt modelId="{0FE8BC60-2DFE-4D5D-AE63-1B2E7B171861}">
      <dgm:prSet custT="1"/>
      <dgm:spPr/>
      <dgm:t>
        <a:bodyPr/>
        <a:lstStyle/>
        <a:p>
          <a:r>
            <a:rPr lang="en-US" sz="2400" dirty="0"/>
            <a:t>Calculate global, annual average for all </a:t>
          </a:r>
          <a:r>
            <a:rPr lang="en-US" sz="2400" dirty="0" err="1"/>
            <a:t>N</a:t>
          </a:r>
          <a:r>
            <a:rPr lang="en-US" sz="2400" baseline="-25000" dirty="0" err="1"/>
            <a:t>var</a:t>
          </a:r>
          <a:r>
            <a:rPr lang="en-US" sz="2400" dirty="0"/>
            <a:t> variables.</a:t>
          </a:r>
        </a:p>
      </dgm:t>
    </dgm:pt>
    <dgm:pt modelId="{32772DBC-8FD5-4327-940C-06FB9DD23CE6}" type="parTrans" cxnId="{1741DA03-A9A9-4159-9B44-C6AFB0CE5DE6}">
      <dgm:prSet/>
      <dgm:spPr/>
      <dgm:t>
        <a:bodyPr/>
        <a:lstStyle/>
        <a:p>
          <a:endParaRPr lang="en-US"/>
        </a:p>
      </dgm:t>
    </dgm:pt>
    <dgm:pt modelId="{7A781138-AE45-415A-8BDC-BE2A8D8A9DC5}" type="sibTrans" cxnId="{1741DA03-A9A9-4159-9B44-C6AFB0CE5DE6}">
      <dgm:prSet/>
      <dgm:spPr/>
      <dgm:t>
        <a:bodyPr/>
        <a:lstStyle/>
        <a:p>
          <a:endParaRPr lang="en-US"/>
        </a:p>
      </dgm:t>
    </dgm:pt>
    <dgm:pt modelId="{A732B5EF-0AB0-460C-8B3D-0FFEE4D7C7A0}">
      <dgm:prSet custT="1"/>
      <dgm:spPr/>
      <dgm:t>
        <a:bodyPr/>
        <a:lstStyle/>
        <a:p>
          <a:r>
            <a:rPr lang="en-US" sz="2000" dirty="0"/>
            <a:t>3</a:t>
          </a:r>
        </a:p>
      </dgm:t>
    </dgm:pt>
    <dgm:pt modelId="{EF248BED-23E8-459E-BC3D-E870A4FA8E2A}" type="parTrans" cxnId="{00CA6FFA-3422-4698-B28C-288781166EA6}">
      <dgm:prSet/>
      <dgm:spPr/>
      <dgm:t>
        <a:bodyPr/>
        <a:lstStyle/>
        <a:p>
          <a:endParaRPr lang="en-US"/>
        </a:p>
      </dgm:t>
    </dgm:pt>
    <dgm:pt modelId="{0CD091C8-CE6F-4A02-847A-6733F5386282}" type="sibTrans" cxnId="{00CA6FFA-3422-4698-B28C-288781166EA6}">
      <dgm:prSet/>
      <dgm:spPr/>
      <dgm:t>
        <a:bodyPr/>
        <a:lstStyle/>
        <a:p>
          <a:endParaRPr lang="en-US"/>
        </a:p>
      </dgm:t>
    </dgm:pt>
    <dgm:pt modelId="{F963B401-E8DE-44D9-9322-149664B8D2A6}">
      <dgm:prSet custT="1"/>
      <dgm:spPr/>
      <dgm:t>
        <a:bodyPr/>
        <a:lstStyle/>
        <a:p>
          <a:r>
            <a:rPr lang="en-US" sz="2400" dirty="0"/>
            <a:t>Standardize by removing ensemble mean and dividing by standard deviation</a:t>
          </a:r>
        </a:p>
      </dgm:t>
    </dgm:pt>
    <dgm:pt modelId="{5EDDE07D-0D92-4793-933C-E39A1297AF05}" type="parTrans" cxnId="{6CDAC428-74CA-412D-808B-E677A7BAED2A}">
      <dgm:prSet/>
      <dgm:spPr/>
      <dgm:t>
        <a:bodyPr/>
        <a:lstStyle/>
        <a:p>
          <a:endParaRPr lang="en-US"/>
        </a:p>
      </dgm:t>
    </dgm:pt>
    <dgm:pt modelId="{EFECD786-8D11-4380-953F-2751438BC160}" type="sibTrans" cxnId="{6CDAC428-74CA-412D-808B-E677A7BAED2A}">
      <dgm:prSet/>
      <dgm:spPr/>
      <dgm:t>
        <a:bodyPr/>
        <a:lstStyle/>
        <a:p>
          <a:endParaRPr lang="en-US"/>
        </a:p>
      </dgm:t>
    </dgm:pt>
    <dgm:pt modelId="{1146BF52-1401-44F9-8678-359F9724627E}">
      <dgm:prSet custT="1"/>
      <dgm:spPr/>
      <dgm:t>
        <a:bodyPr/>
        <a:lstStyle/>
        <a:p>
          <a:r>
            <a:rPr lang="en-US" sz="2400" dirty="0"/>
            <a:t>Apply Principal component analysis across the ensemble to capture relationships between variables in the ensemble</a:t>
          </a:r>
        </a:p>
      </dgm:t>
    </dgm:pt>
    <dgm:pt modelId="{A83EEBF8-2430-48CE-B972-87B0E8678CD1}" type="sibTrans" cxnId="{9A782BF1-D138-4AF1-9AB5-09575CB75CBE}">
      <dgm:prSet/>
      <dgm:spPr/>
      <dgm:t>
        <a:bodyPr/>
        <a:lstStyle/>
        <a:p>
          <a:endParaRPr lang="en-US"/>
        </a:p>
      </dgm:t>
    </dgm:pt>
    <dgm:pt modelId="{F16B8B7E-5039-422E-B208-9024ED7DD8E4}" type="parTrans" cxnId="{9A782BF1-D138-4AF1-9AB5-09575CB75CBE}">
      <dgm:prSet/>
      <dgm:spPr/>
      <dgm:t>
        <a:bodyPr/>
        <a:lstStyle/>
        <a:p>
          <a:endParaRPr lang="en-US"/>
        </a:p>
      </dgm:t>
    </dgm:pt>
    <dgm:pt modelId="{4B9E2498-4BF3-DC42-BB88-009497D3E7AD}">
      <dgm:prSet custT="1"/>
      <dgm:spPr/>
      <dgm:t>
        <a:bodyPr/>
        <a:lstStyle/>
        <a:p>
          <a:r>
            <a:rPr lang="en-US" sz="2400" dirty="0"/>
            <a:t>4</a:t>
          </a:r>
        </a:p>
      </dgm:t>
    </dgm:pt>
    <dgm:pt modelId="{EE4860EF-3CCD-A744-9B5B-1581A7DCD148}" type="parTrans" cxnId="{025F8CB0-5C89-824D-A8D9-7FBD5A2D2406}">
      <dgm:prSet/>
      <dgm:spPr/>
      <dgm:t>
        <a:bodyPr/>
        <a:lstStyle/>
        <a:p>
          <a:endParaRPr lang="en-US"/>
        </a:p>
      </dgm:t>
    </dgm:pt>
    <dgm:pt modelId="{7FB2CB45-E39E-6542-A234-47AA9B61DC0F}" type="sibTrans" cxnId="{025F8CB0-5C89-824D-A8D9-7FBD5A2D2406}">
      <dgm:prSet/>
      <dgm:spPr/>
      <dgm:t>
        <a:bodyPr/>
        <a:lstStyle/>
        <a:p>
          <a:endParaRPr lang="en-US"/>
        </a:p>
      </dgm:t>
    </dgm:pt>
    <dgm:pt modelId="{29050394-7EC6-DE40-8882-47598911AD74}" type="pres">
      <dgm:prSet presAssocID="{1275859A-6BF3-4142-B4C1-107FFEB101C5}" presName="Name0" presStyleCnt="0">
        <dgm:presLayoutVars>
          <dgm:dir/>
          <dgm:animLvl val="lvl"/>
          <dgm:resizeHandles val="exact"/>
        </dgm:presLayoutVars>
      </dgm:prSet>
      <dgm:spPr/>
    </dgm:pt>
    <dgm:pt modelId="{A538E841-A18D-514D-8191-18DA1D9BCA68}" type="pres">
      <dgm:prSet presAssocID="{732244C1-BDB9-46A3-BE58-3A56530EC3A4}" presName="linNode" presStyleCnt="0"/>
      <dgm:spPr/>
    </dgm:pt>
    <dgm:pt modelId="{4222CDFD-FFC3-D24C-9E62-BA0D5640CF0D}" type="pres">
      <dgm:prSet presAssocID="{732244C1-BDB9-46A3-BE58-3A56530EC3A4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F1829D65-BA25-134D-9EB3-81F8BCCA89BB}" type="pres">
      <dgm:prSet presAssocID="{732244C1-BDB9-46A3-BE58-3A56530EC3A4}" presName="descendantText" presStyleLbl="alignAccFollowNode1" presStyleIdx="0" presStyleCnt="4">
        <dgm:presLayoutVars>
          <dgm:bulletEnabled/>
        </dgm:presLayoutVars>
      </dgm:prSet>
      <dgm:spPr/>
    </dgm:pt>
    <dgm:pt modelId="{91A07D01-95E3-CF4E-988F-285BE6078576}" type="pres">
      <dgm:prSet presAssocID="{B678336C-7B25-4E86-A51E-FF0CE81F1285}" presName="sp" presStyleCnt="0"/>
      <dgm:spPr/>
    </dgm:pt>
    <dgm:pt modelId="{EF540DD5-3D90-C941-91CC-1994C487973B}" type="pres">
      <dgm:prSet presAssocID="{68431210-400F-496A-94A9-5217B3AA6E71}" presName="linNode" presStyleCnt="0"/>
      <dgm:spPr/>
    </dgm:pt>
    <dgm:pt modelId="{74DBB84A-464A-6A47-A244-85C787EA8ED7}" type="pres">
      <dgm:prSet presAssocID="{68431210-400F-496A-94A9-5217B3AA6E71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8DA5F805-FF5C-D742-B5AE-959EFAE9F5C0}" type="pres">
      <dgm:prSet presAssocID="{68431210-400F-496A-94A9-5217B3AA6E71}" presName="descendantText" presStyleLbl="alignAccFollowNode1" presStyleIdx="1" presStyleCnt="4">
        <dgm:presLayoutVars>
          <dgm:bulletEnabled/>
        </dgm:presLayoutVars>
      </dgm:prSet>
      <dgm:spPr/>
    </dgm:pt>
    <dgm:pt modelId="{5C54C62C-DCD2-5448-8EE7-25227A8FFF5B}" type="pres">
      <dgm:prSet presAssocID="{F87DAC5B-19F8-4486-B996-DF7545339EF6}" presName="sp" presStyleCnt="0"/>
      <dgm:spPr/>
    </dgm:pt>
    <dgm:pt modelId="{A1522DAC-3D31-9D47-8834-FD3B251C7757}" type="pres">
      <dgm:prSet presAssocID="{A732B5EF-0AB0-460C-8B3D-0FFEE4D7C7A0}" presName="linNode" presStyleCnt="0"/>
      <dgm:spPr/>
    </dgm:pt>
    <dgm:pt modelId="{D21D2756-81CD-4D45-8A46-B6C28052AA4D}" type="pres">
      <dgm:prSet presAssocID="{A732B5EF-0AB0-460C-8B3D-0FFEE4D7C7A0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5BB13AC7-F1C3-614E-84B5-94DA810A8991}" type="pres">
      <dgm:prSet presAssocID="{A732B5EF-0AB0-460C-8B3D-0FFEE4D7C7A0}" presName="descendantText" presStyleLbl="alignAccFollowNode1" presStyleIdx="2" presStyleCnt="4">
        <dgm:presLayoutVars>
          <dgm:bulletEnabled/>
        </dgm:presLayoutVars>
      </dgm:prSet>
      <dgm:spPr/>
    </dgm:pt>
    <dgm:pt modelId="{F70D42D3-EC73-C44C-9727-2A873CEDAE16}" type="pres">
      <dgm:prSet presAssocID="{0CD091C8-CE6F-4A02-847A-6733F5386282}" presName="sp" presStyleCnt="0"/>
      <dgm:spPr/>
    </dgm:pt>
    <dgm:pt modelId="{C8300430-7FC4-7644-869F-A1EA311902E6}" type="pres">
      <dgm:prSet presAssocID="{4B9E2498-4BF3-DC42-BB88-009497D3E7AD}" presName="linNode" presStyleCnt="0"/>
      <dgm:spPr/>
    </dgm:pt>
    <dgm:pt modelId="{402470F9-FF2E-6449-A450-B161CD5E014A}" type="pres">
      <dgm:prSet presAssocID="{4B9E2498-4BF3-DC42-BB88-009497D3E7AD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7FC56159-5AD8-B841-847D-3AED63DEF901}" type="pres">
      <dgm:prSet presAssocID="{4B9E2498-4BF3-DC42-BB88-009497D3E7AD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10729903-7010-4DB1-861D-523262E9FB14}" srcId="{1275859A-6BF3-4142-B4C1-107FFEB101C5}" destId="{732244C1-BDB9-46A3-BE58-3A56530EC3A4}" srcOrd="0" destOrd="0" parTransId="{D69ACF7C-7701-41C7-B5F4-2AC65A065B35}" sibTransId="{B678336C-7B25-4E86-A51E-FF0CE81F1285}"/>
    <dgm:cxn modelId="{1741DA03-A9A9-4159-9B44-C6AFB0CE5DE6}" srcId="{68431210-400F-496A-94A9-5217B3AA6E71}" destId="{0FE8BC60-2DFE-4D5D-AE63-1B2E7B171861}" srcOrd="0" destOrd="0" parTransId="{32772DBC-8FD5-4327-940C-06FB9DD23CE6}" sibTransId="{7A781138-AE45-415A-8BDC-BE2A8D8A9DC5}"/>
    <dgm:cxn modelId="{C24CCB07-418F-E54E-8550-91BDC9073FD8}" type="presOf" srcId="{A732B5EF-0AB0-460C-8B3D-0FFEE4D7C7A0}" destId="{D21D2756-81CD-4D45-8A46-B6C28052AA4D}" srcOrd="0" destOrd="0" presId="urn:microsoft.com/office/officeart/2016/7/layout/VerticalSolidActionList"/>
    <dgm:cxn modelId="{6CDAC428-74CA-412D-808B-E677A7BAED2A}" srcId="{A732B5EF-0AB0-460C-8B3D-0FFEE4D7C7A0}" destId="{F963B401-E8DE-44D9-9322-149664B8D2A6}" srcOrd="0" destOrd="0" parTransId="{5EDDE07D-0D92-4793-933C-E39A1297AF05}" sibTransId="{EFECD786-8D11-4380-953F-2751438BC160}"/>
    <dgm:cxn modelId="{82E5A662-420E-413B-A63E-CB75F46481D3}" srcId="{1275859A-6BF3-4142-B4C1-107FFEB101C5}" destId="{68431210-400F-496A-94A9-5217B3AA6E71}" srcOrd="1" destOrd="0" parTransId="{899CCB0B-1177-4C08-8E89-C07E8AD8A28A}" sibTransId="{F87DAC5B-19F8-4486-B996-DF7545339EF6}"/>
    <dgm:cxn modelId="{2156A694-167E-0D4D-8FED-C15EF3EE87A1}" type="presOf" srcId="{732244C1-BDB9-46A3-BE58-3A56530EC3A4}" destId="{4222CDFD-FFC3-D24C-9E62-BA0D5640CF0D}" srcOrd="0" destOrd="0" presId="urn:microsoft.com/office/officeart/2016/7/layout/VerticalSolidActionList"/>
    <dgm:cxn modelId="{42F05099-3727-4C42-B52E-610EAEF711FF}" type="presOf" srcId="{F963B401-E8DE-44D9-9322-149664B8D2A6}" destId="{5BB13AC7-F1C3-614E-84B5-94DA810A8991}" srcOrd="0" destOrd="0" presId="urn:microsoft.com/office/officeart/2016/7/layout/VerticalSolidActionList"/>
    <dgm:cxn modelId="{025F8CB0-5C89-824D-A8D9-7FBD5A2D2406}" srcId="{1275859A-6BF3-4142-B4C1-107FFEB101C5}" destId="{4B9E2498-4BF3-DC42-BB88-009497D3E7AD}" srcOrd="3" destOrd="0" parTransId="{EE4860EF-3CCD-A744-9B5B-1581A7DCD148}" sibTransId="{7FB2CB45-E39E-6542-A234-47AA9B61DC0F}"/>
    <dgm:cxn modelId="{4D4421B9-3C89-7244-855A-F19B44BE241D}" type="presOf" srcId="{0FE8BC60-2DFE-4D5D-AE63-1B2E7B171861}" destId="{8DA5F805-FF5C-D742-B5AE-959EFAE9F5C0}" srcOrd="0" destOrd="0" presId="urn:microsoft.com/office/officeart/2016/7/layout/VerticalSolidActionList"/>
    <dgm:cxn modelId="{116495BB-6986-5742-B5DB-107AE2B54673}" type="presOf" srcId="{4AB3BEDF-ECAC-409B-855F-BE8819B8A720}" destId="{F1829D65-BA25-134D-9EB3-81F8BCCA89BB}" srcOrd="0" destOrd="0" presId="urn:microsoft.com/office/officeart/2016/7/layout/VerticalSolidActionList"/>
    <dgm:cxn modelId="{9D9ABEBD-CCED-994E-88D6-6C0E0A9A05FF}" type="presOf" srcId="{1275859A-6BF3-4142-B4C1-107FFEB101C5}" destId="{29050394-7EC6-DE40-8882-47598911AD74}" srcOrd="0" destOrd="0" presId="urn:microsoft.com/office/officeart/2016/7/layout/VerticalSolidActionList"/>
    <dgm:cxn modelId="{A83E6CE5-8942-674C-AB49-88E80A8A2D3E}" type="presOf" srcId="{4B9E2498-4BF3-DC42-BB88-009497D3E7AD}" destId="{402470F9-FF2E-6449-A450-B161CD5E014A}" srcOrd="0" destOrd="0" presId="urn:microsoft.com/office/officeart/2016/7/layout/VerticalSolidActionList"/>
    <dgm:cxn modelId="{CED816E8-0105-43F3-BCC6-4CF41F125AEF}" srcId="{732244C1-BDB9-46A3-BE58-3A56530EC3A4}" destId="{4AB3BEDF-ECAC-409B-855F-BE8819B8A720}" srcOrd="0" destOrd="0" parTransId="{B7164408-39BA-48CC-9744-C617F1C58511}" sibTransId="{067ED796-26F9-463B-8F72-D81A7FE93B65}"/>
    <dgm:cxn modelId="{2E8F51E9-82E0-1248-BFB2-ABB06EF16B94}" type="presOf" srcId="{68431210-400F-496A-94A9-5217B3AA6E71}" destId="{74DBB84A-464A-6A47-A244-85C787EA8ED7}" srcOrd="0" destOrd="0" presId="urn:microsoft.com/office/officeart/2016/7/layout/VerticalSolidActionList"/>
    <dgm:cxn modelId="{9A782BF1-D138-4AF1-9AB5-09575CB75CBE}" srcId="{4B9E2498-4BF3-DC42-BB88-009497D3E7AD}" destId="{1146BF52-1401-44F9-8678-359F9724627E}" srcOrd="0" destOrd="0" parTransId="{F16B8B7E-5039-422E-B208-9024ED7DD8E4}" sibTransId="{A83EEBF8-2430-48CE-B972-87B0E8678CD1}"/>
    <dgm:cxn modelId="{25C058FA-DB06-7F4A-9C87-AEEF136CD48A}" type="presOf" srcId="{1146BF52-1401-44F9-8678-359F9724627E}" destId="{7FC56159-5AD8-B841-847D-3AED63DEF901}" srcOrd="0" destOrd="0" presId="urn:microsoft.com/office/officeart/2016/7/layout/VerticalSolidActionList"/>
    <dgm:cxn modelId="{00CA6FFA-3422-4698-B28C-288781166EA6}" srcId="{1275859A-6BF3-4142-B4C1-107FFEB101C5}" destId="{A732B5EF-0AB0-460C-8B3D-0FFEE4D7C7A0}" srcOrd="2" destOrd="0" parTransId="{EF248BED-23E8-459E-BC3D-E870A4FA8E2A}" sibTransId="{0CD091C8-CE6F-4A02-847A-6733F5386282}"/>
    <dgm:cxn modelId="{8F329CC1-A086-AC43-B827-AA2DDEDCF909}" type="presParOf" srcId="{29050394-7EC6-DE40-8882-47598911AD74}" destId="{A538E841-A18D-514D-8191-18DA1D9BCA68}" srcOrd="0" destOrd="0" presId="urn:microsoft.com/office/officeart/2016/7/layout/VerticalSolidActionList"/>
    <dgm:cxn modelId="{494BC77B-6C3C-044C-B326-3F612E6044A1}" type="presParOf" srcId="{A538E841-A18D-514D-8191-18DA1D9BCA68}" destId="{4222CDFD-FFC3-D24C-9E62-BA0D5640CF0D}" srcOrd="0" destOrd="0" presId="urn:microsoft.com/office/officeart/2016/7/layout/VerticalSolidActionList"/>
    <dgm:cxn modelId="{67924D60-D454-A04C-9FD5-EA82CE77F85B}" type="presParOf" srcId="{A538E841-A18D-514D-8191-18DA1D9BCA68}" destId="{F1829D65-BA25-134D-9EB3-81F8BCCA89BB}" srcOrd="1" destOrd="0" presId="urn:microsoft.com/office/officeart/2016/7/layout/VerticalSolidActionList"/>
    <dgm:cxn modelId="{1382EF01-DEAB-8645-BEC2-2805554CFBE9}" type="presParOf" srcId="{29050394-7EC6-DE40-8882-47598911AD74}" destId="{91A07D01-95E3-CF4E-988F-285BE6078576}" srcOrd="1" destOrd="0" presId="urn:microsoft.com/office/officeart/2016/7/layout/VerticalSolidActionList"/>
    <dgm:cxn modelId="{F956B0BE-BF0A-9B42-B476-151B47EBBAAB}" type="presParOf" srcId="{29050394-7EC6-DE40-8882-47598911AD74}" destId="{EF540DD5-3D90-C941-91CC-1994C487973B}" srcOrd="2" destOrd="0" presId="urn:microsoft.com/office/officeart/2016/7/layout/VerticalSolidActionList"/>
    <dgm:cxn modelId="{F572503E-9F3B-DC43-A4E5-2773F31FE1B1}" type="presParOf" srcId="{EF540DD5-3D90-C941-91CC-1994C487973B}" destId="{74DBB84A-464A-6A47-A244-85C787EA8ED7}" srcOrd="0" destOrd="0" presId="urn:microsoft.com/office/officeart/2016/7/layout/VerticalSolidActionList"/>
    <dgm:cxn modelId="{CD2407BC-7913-2042-9C77-E0F83184EE7E}" type="presParOf" srcId="{EF540DD5-3D90-C941-91CC-1994C487973B}" destId="{8DA5F805-FF5C-D742-B5AE-959EFAE9F5C0}" srcOrd="1" destOrd="0" presId="urn:microsoft.com/office/officeart/2016/7/layout/VerticalSolidActionList"/>
    <dgm:cxn modelId="{C494376E-E6A9-0A44-A139-8D6007F1BB44}" type="presParOf" srcId="{29050394-7EC6-DE40-8882-47598911AD74}" destId="{5C54C62C-DCD2-5448-8EE7-25227A8FFF5B}" srcOrd="3" destOrd="0" presId="urn:microsoft.com/office/officeart/2016/7/layout/VerticalSolidActionList"/>
    <dgm:cxn modelId="{7170B5F4-00DC-8D49-8174-114415F31BC2}" type="presParOf" srcId="{29050394-7EC6-DE40-8882-47598911AD74}" destId="{A1522DAC-3D31-9D47-8834-FD3B251C7757}" srcOrd="4" destOrd="0" presId="urn:microsoft.com/office/officeart/2016/7/layout/VerticalSolidActionList"/>
    <dgm:cxn modelId="{63E1BD75-08D2-3943-9F66-ABFAC8FD10E5}" type="presParOf" srcId="{A1522DAC-3D31-9D47-8834-FD3B251C7757}" destId="{D21D2756-81CD-4D45-8A46-B6C28052AA4D}" srcOrd="0" destOrd="0" presId="urn:microsoft.com/office/officeart/2016/7/layout/VerticalSolidActionList"/>
    <dgm:cxn modelId="{3CE118A1-0482-B14C-8132-2035A9AF1CDB}" type="presParOf" srcId="{A1522DAC-3D31-9D47-8834-FD3B251C7757}" destId="{5BB13AC7-F1C3-614E-84B5-94DA810A8991}" srcOrd="1" destOrd="0" presId="urn:microsoft.com/office/officeart/2016/7/layout/VerticalSolidActionList"/>
    <dgm:cxn modelId="{C9B3FE5F-5318-EB41-A4F1-0CDEC94C8173}" type="presParOf" srcId="{29050394-7EC6-DE40-8882-47598911AD74}" destId="{F70D42D3-EC73-C44C-9727-2A873CEDAE16}" srcOrd="5" destOrd="0" presId="urn:microsoft.com/office/officeart/2016/7/layout/VerticalSolidActionList"/>
    <dgm:cxn modelId="{4C735FDB-CC11-2541-A0EB-4E1726220105}" type="presParOf" srcId="{29050394-7EC6-DE40-8882-47598911AD74}" destId="{C8300430-7FC4-7644-869F-A1EA311902E6}" srcOrd="6" destOrd="0" presId="urn:microsoft.com/office/officeart/2016/7/layout/VerticalSolidActionList"/>
    <dgm:cxn modelId="{97CA0754-79AC-E643-8CD0-D955B0BC8C4B}" type="presParOf" srcId="{C8300430-7FC4-7644-869F-A1EA311902E6}" destId="{402470F9-FF2E-6449-A450-B161CD5E014A}" srcOrd="0" destOrd="0" presId="urn:microsoft.com/office/officeart/2016/7/layout/VerticalSolidActionList"/>
    <dgm:cxn modelId="{A63F5248-7A81-E940-9413-3397764FA2D8}" type="presParOf" srcId="{C8300430-7FC4-7644-869F-A1EA311902E6}" destId="{7FC56159-5AD8-B841-847D-3AED63DEF901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CF6BC-45D6-49D6-86DB-1D19E5D36376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477C5-552C-4C8A-BFDF-25608EA8217F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3FD45-4E4A-478F-84FD-FE32AAE92BC4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Bit for Bit reproduction: </a:t>
          </a:r>
          <a:r>
            <a:rPr lang="en-ZA" sz="2500" kern="1200" dirty="0"/>
            <a:t>Cheap, effective, but too stringent for most applications</a:t>
          </a:r>
          <a:endParaRPr lang="en-US" sz="2500" kern="1200" dirty="0"/>
        </a:p>
      </dsp:txBody>
      <dsp:txXfrm>
        <a:off x="1945450" y="719"/>
        <a:ext cx="4643240" cy="1684372"/>
      </dsp:txXfrm>
    </dsp:sp>
    <dsp:sp modelId="{2C9C35ED-9E43-4852-B6F7-6EDAA0FCF4D1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AA6C0-0DA7-4982-9795-AD32145D7342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4804F-5D37-499A-9361-2B4B2348B7F7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Single Long test simulation: Standard, but costly</a:t>
          </a:r>
        </a:p>
      </dsp:txBody>
      <dsp:txXfrm>
        <a:off x="1945450" y="2106185"/>
        <a:ext cx="4643240" cy="1684372"/>
      </dsp:txXfrm>
    </dsp:sp>
    <dsp:sp modelId="{2248F74A-031B-4EB7-A558-F7EF9DF9F733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C121B-23C2-4752-8678-82EC1F20A0DD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18A2C-E83C-47B6-A17C-2F01410DD186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Ensemble consistency test: Cheaper, but potentially higher false-positive rate</a:t>
          </a:r>
        </a:p>
      </dsp:txBody>
      <dsp:txXfrm>
        <a:off x="1945450" y="4211650"/>
        <a:ext cx="4643240" cy="1684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D97FB-9544-5D4D-B8CE-6614BAB2D60F}">
      <dsp:nvSpPr>
        <dsp:cNvPr id="0" name=""/>
        <dsp:cNvSpPr/>
      </dsp:nvSpPr>
      <dsp:spPr>
        <a:xfrm>
          <a:off x="3080" y="46483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Generate a reference ensemble of 1-year simulations</a:t>
          </a:r>
        </a:p>
      </dsp:txBody>
      <dsp:txXfrm>
        <a:off x="3080" y="1765067"/>
        <a:ext cx="2444055" cy="2053006"/>
      </dsp:txXfrm>
    </dsp:sp>
    <dsp:sp modelId="{42541635-7FA8-8F4A-8419-3F7C0E54D1DA}">
      <dsp:nvSpPr>
        <dsp:cNvPr id="0" name=""/>
        <dsp:cNvSpPr/>
      </dsp:nvSpPr>
      <dsp:spPr>
        <a:xfrm>
          <a:off x="711856" y="806997"/>
          <a:ext cx="1026503" cy="1026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957325"/>
        <a:ext cx="725847" cy="725847"/>
      </dsp:txXfrm>
    </dsp:sp>
    <dsp:sp modelId="{449BD06D-DC60-524D-BEEC-CAE36C7DBC22}">
      <dsp:nvSpPr>
        <dsp:cNvPr id="0" name=""/>
        <dsp:cNvSpPr/>
      </dsp:nvSpPr>
      <dsp:spPr>
        <a:xfrm>
          <a:off x="3080" y="3886435"/>
          <a:ext cx="2444055" cy="72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BD2B0-B8D0-804F-8600-6C8B0510F9DB}">
      <dsp:nvSpPr>
        <dsp:cNvPr id="0" name=""/>
        <dsp:cNvSpPr/>
      </dsp:nvSpPr>
      <dsp:spPr>
        <a:xfrm>
          <a:off x="2691541" y="46483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Generate the reference ensemble summary file</a:t>
          </a:r>
        </a:p>
      </dsp:txBody>
      <dsp:txXfrm>
        <a:off x="2691541" y="1765067"/>
        <a:ext cx="2444055" cy="2053006"/>
      </dsp:txXfrm>
    </dsp:sp>
    <dsp:sp modelId="{87CDB97F-106B-AB4E-9CF7-4BA05E2DA740}">
      <dsp:nvSpPr>
        <dsp:cNvPr id="0" name=""/>
        <dsp:cNvSpPr/>
      </dsp:nvSpPr>
      <dsp:spPr>
        <a:xfrm>
          <a:off x="3400317" y="806997"/>
          <a:ext cx="1026503" cy="1026503"/>
        </a:xfrm>
        <a:prstGeom prst="ellips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957325"/>
        <a:ext cx="725847" cy="725847"/>
      </dsp:txXfrm>
    </dsp:sp>
    <dsp:sp modelId="{1AB085AB-7A7B-3F43-9A8E-2AC0376FB817}">
      <dsp:nvSpPr>
        <dsp:cNvPr id="0" name=""/>
        <dsp:cNvSpPr/>
      </dsp:nvSpPr>
      <dsp:spPr>
        <a:xfrm>
          <a:off x="2691541" y="3886435"/>
          <a:ext cx="2444055" cy="72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5531F-49A1-7B4B-9390-8D9D9DFBA390}">
      <dsp:nvSpPr>
        <dsp:cNvPr id="0" name=""/>
        <dsp:cNvSpPr/>
      </dsp:nvSpPr>
      <dsp:spPr>
        <a:xfrm>
          <a:off x="5380002" y="46483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Run a test ensemble:  small 3-member ensemble of 1-year simulations</a:t>
          </a:r>
        </a:p>
      </dsp:txBody>
      <dsp:txXfrm>
        <a:off x="5380002" y="1765067"/>
        <a:ext cx="2444055" cy="2053006"/>
      </dsp:txXfrm>
    </dsp:sp>
    <dsp:sp modelId="{DB041179-C7B6-B643-B6ED-D4A77B54EC36}">
      <dsp:nvSpPr>
        <dsp:cNvPr id="0" name=""/>
        <dsp:cNvSpPr/>
      </dsp:nvSpPr>
      <dsp:spPr>
        <a:xfrm>
          <a:off x="6088778" y="806997"/>
          <a:ext cx="1026503" cy="1026503"/>
        </a:xfrm>
        <a:prstGeom prst="ellips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957325"/>
        <a:ext cx="725847" cy="725847"/>
      </dsp:txXfrm>
    </dsp:sp>
    <dsp:sp modelId="{5E6A2202-FD78-DC49-84B2-1071ABB6165B}">
      <dsp:nvSpPr>
        <dsp:cNvPr id="0" name=""/>
        <dsp:cNvSpPr/>
      </dsp:nvSpPr>
      <dsp:spPr>
        <a:xfrm>
          <a:off x="5380002" y="3886435"/>
          <a:ext cx="2444055" cy="72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EBB96-29DD-4344-8362-38E550A3877B}">
      <dsp:nvSpPr>
        <dsp:cNvPr id="0" name=""/>
        <dsp:cNvSpPr/>
      </dsp:nvSpPr>
      <dsp:spPr>
        <a:xfrm>
          <a:off x="8068463" y="46483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Perform the ECT on the test ensemble.</a:t>
          </a:r>
        </a:p>
      </dsp:txBody>
      <dsp:txXfrm>
        <a:off x="8068463" y="1765067"/>
        <a:ext cx="2444055" cy="2053006"/>
      </dsp:txXfrm>
    </dsp:sp>
    <dsp:sp modelId="{3F6D7595-6F28-3043-97FA-F560687BE0EC}">
      <dsp:nvSpPr>
        <dsp:cNvPr id="0" name=""/>
        <dsp:cNvSpPr/>
      </dsp:nvSpPr>
      <dsp:spPr>
        <a:xfrm>
          <a:off x="8777239" y="806997"/>
          <a:ext cx="1026503" cy="1026503"/>
        </a:xfrm>
        <a:prstGeom prst="ellips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957325"/>
        <a:ext cx="725847" cy="725847"/>
      </dsp:txXfrm>
    </dsp:sp>
    <dsp:sp modelId="{A4BA0624-4783-8943-988C-A1E48CE7AC22}">
      <dsp:nvSpPr>
        <dsp:cNvPr id="0" name=""/>
        <dsp:cNvSpPr/>
      </dsp:nvSpPr>
      <dsp:spPr>
        <a:xfrm>
          <a:off x="8068463" y="3886435"/>
          <a:ext cx="2444055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29D65-BA25-134D-9EB3-81F8BCCA89BB}">
      <dsp:nvSpPr>
        <dsp:cNvPr id="0" name=""/>
        <dsp:cNvSpPr/>
      </dsp:nvSpPr>
      <dsp:spPr>
        <a:xfrm>
          <a:off x="1315704" y="2655"/>
          <a:ext cx="5262818" cy="137560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13" tIns="349404" rIns="102113" bIns="34940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Generate an </a:t>
          </a:r>
          <a:r>
            <a:rPr lang="en-US" sz="2400" kern="1200" dirty="0" err="1"/>
            <a:t>N</a:t>
          </a:r>
          <a:r>
            <a:rPr lang="en-US" sz="2400" kern="1200" baseline="-25000" dirty="0" err="1"/>
            <a:t>ens</a:t>
          </a:r>
          <a:r>
            <a:rPr lang="en-US" sz="2400" kern="1200" dirty="0"/>
            <a:t>-member ensemble of 1-year simulations where </a:t>
          </a:r>
          <a:r>
            <a:rPr lang="en-US" sz="2400" kern="1200" dirty="0" err="1"/>
            <a:t>N</a:t>
          </a:r>
          <a:r>
            <a:rPr lang="en-US" sz="2400" kern="1200" baseline="-25000" dirty="0" err="1"/>
            <a:t>ens</a:t>
          </a:r>
          <a:r>
            <a:rPr lang="en-US" sz="2400" kern="1200" baseline="-25000" dirty="0"/>
            <a:t> </a:t>
          </a:r>
          <a:r>
            <a:rPr lang="en-US" sz="2400" kern="1200" dirty="0"/>
            <a:t>&gt; </a:t>
          </a:r>
          <a:r>
            <a:rPr lang="en-US" sz="2400" kern="1200" dirty="0" err="1"/>
            <a:t>N</a:t>
          </a:r>
          <a:r>
            <a:rPr lang="en-US" sz="2400" kern="1200" baseline="-25000" dirty="0" err="1"/>
            <a:t>var</a:t>
          </a:r>
          <a:endParaRPr lang="en-US" sz="2400" kern="1200" baseline="-25000" dirty="0"/>
        </a:p>
      </dsp:txBody>
      <dsp:txXfrm>
        <a:off x="1315704" y="2655"/>
        <a:ext cx="5262818" cy="1375605"/>
      </dsp:txXfrm>
    </dsp:sp>
    <dsp:sp modelId="{4222CDFD-FFC3-D24C-9E62-BA0D5640CF0D}">
      <dsp:nvSpPr>
        <dsp:cNvPr id="0" name=""/>
        <dsp:cNvSpPr/>
      </dsp:nvSpPr>
      <dsp:spPr>
        <a:xfrm>
          <a:off x="0" y="2655"/>
          <a:ext cx="1315704" cy="13756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23" tIns="135879" rIns="69623" bIns="13587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</a:t>
          </a:r>
        </a:p>
      </dsp:txBody>
      <dsp:txXfrm>
        <a:off x="0" y="2655"/>
        <a:ext cx="1315704" cy="1375605"/>
      </dsp:txXfrm>
    </dsp:sp>
    <dsp:sp modelId="{8DA5F805-FF5C-D742-B5AE-959EFAE9F5C0}">
      <dsp:nvSpPr>
        <dsp:cNvPr id="0" name=""/>
        <dsp:cNvSpPr/>
      </dsp:nvSpPr>
      <dsp:spPr>
        <a:xfrm>
          <a:off x="1315704" y="1460797"/>
          <a:ext cx="5262818" cy="1375605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13" tIns="349404" rIns="102113" bIns="34940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Calculate global, annual average for all </a:t>
          </a:r>
          <a:r>
            <a:rPr lang="en-US" sz="2400" kern="1200" dirty="0" err="1"/>
            <a:t>N</a:t>
          </a:r>
          <a:r>
            <a:rPr lang="en-US" sz="2400" kern="1200" baseline="-25000" dirty="0" err="1"/>
            <a:t>var</a:t>
          </a:r>
          <a:r>
            <a:rPr lang="en-US" sz="2400" kern="1200" dirty="0"/>
            <a:t> variables.</a:t>
          </a:r>
        </a:p>
      </dsp:txBody>
      <dsp:txXfrm>
        <a:off x="1315704" y="1460797"/>
        <a:ext cx="5262818" cy="1375605"/>
      </dsp:txXfrm>
    </dsp:sp>
    <dsp:sp modelId="{74DBB84A-464A-6A47-A244-85C787EA8ED7}">
      <dsp:nvSpPr>
        <dsp:cNvPr id="0" name=""/>
        <dsp:cNvSpPr/>
      </dsp:nvSpPr>
      <dsp:spPr>
        <a:xfrm>
          <a:off x="0" y="1460797"/>
          <a:ext cx="1315704" cy="1375605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23" tIns="135879" rIns="69623" bIns="13587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</a:t>
          </a:r>
        </a:p>
      </dsp:txBody>
      <dsp:txXfrm>
        <a:off x="0" y="1460797"/>
        <a:ext cx="1315704" cy="1375605"/>
      </dsp:txXfrm>
    </dsp:sp>
    <dsp:sp modelId="{5BB13AC7-F1C3-614E-84B5-94DA810A8991}">
      <dsp:nvSpPr>
        <dsp:cNvPr id="0" name=""/>
        <dsp:cNvSpPr/>
      </dsp:nvSpPr>
      <dsp:spPr>
        <a:xfrm>
          <a:off x="1315704" y="2918938"/>
          <a:ext cx="5262818" cy="1375605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13" tIns="349404" rIns="102113" bIns="34940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Standardize by removing ensemble mean and dividing by standard deviation</a:t>
          </a:r>
        </a:p>
      </dsp:txBody>
      <dsp:txXfrm>
        <a:off x="1315704" y="2918938"/>
        <a:ext cx="5262818" cy="1375605"/>
      </dsp:txXfrm>
    </dsp:sp>
    <dsp:sp modelId="{D21D2756-81CD-4D45-8A46-B6C28052AA4D}">
      <dsp:nvSpPr>
        <dsp:cNvPr id="0" name=""/>
        <dsp:cNvSpPr/>
      </dsp:nvSpPr>
      <dsp:spPr>
        <a:xfrm>
          <a:off x="0" y="2918938"/>
          <a:ext cx="1315704" cy="1375605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23" tIns="135879" rIns="69623" bIns="13587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</a:t>
          </a:r>
        </a:p>
      </dsp:txBody>
      <dsp:txXfrm>
        <a:off x="0" y="2918938"/>
        <a:ext cx="1315704" cy="1375605"/>
      </dsp:txXfrm>
    </dsp:sp>
    <dsp:sp modelId="{7FC56159-5AD8-B841-847D-3AED63DEF901}">
      <dsp:nvSpPr>
        <dsp:cNvPr id="0" name=""/>
        <dsp:cNvSpPr/>
      </dsp:nvSpPr>
      <dsp:spPr>
        <a:xfrm>
          <a:off x="1315704" y="4377080"/>
          <a:ext cx="5262818" cy="137560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13" tIns="349404" rIns="102113" bIns="34940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Apply Principal component analysis across the ensemble to capture relationships between variables in the ensemble</a:t>
          </a:r>
        </a:p>
      </dsp:txBody>
      <dsp:txXfrm>
        <a:off x="1315704" y="4377080"/>
        <a:ext cx="5262818" cy="1375605"/>
      </dsp:txXfrm>
    </dsp:sp>
    <dsp:sp modelId="{402470F9-FF2E-6449-A450-B161CD5E014A}">
      <dsp:nvSpPr>
        <dsp:cNvPr id="0" name=""/>
        <dsp:cNvSpPr/>
      </dsp:nvSpPr>
      <dsp:spPr>
        <a:xfrm>
          <a:off x="0" y="4377080"/>
          <a:ext cx="1315704" cy="137560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23" tIns="135879" rIns="69623" bIns="13587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</a:t>
          </a:r>
        </a:p>
      </dsp:txBody>
      <dsp:txXfrm>
        <a:off x="0" y="4377080"/>
        <a:ext cx="1315704" cy="137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2AEA1-0513-C447-8EFB-86A2DF9D782C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E62A7-771A-8B4D-8E98-88CB8ACF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8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E62A7-771A-8B4D-8E98-88CB8ACF0A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7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E62A7-771A-8B4D-8E98-88CB8ACF0A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52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E62A7-771A-8B4D-8E98-88CB8ACF0A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E62A7-771A-8B4D-8E98-88CB8ACF0A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99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E62A7-771A-8B4D-8E98-88CB8ACF0A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8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E62A7-771A-8B4D-8E98-88CB8ACF0A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6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FD7-F9C0-C14B-B099-6F41CEAB7D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F5C-CE64-ED44-A89D-8D868C4F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3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FD7-F9C0-C14B-B099-6F41CEAB7D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F5C-CE64-ED44-A89D-8D868C4F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6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FD7-F9C0-C14B-B099-6F41CEAB7D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F5C-CE64-ED44-A89D-8D868C4F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7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FD7-F9C0-C14B-B099-6F41CEAB7D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F5C-CE64-ED44-A89D-8D868C4F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1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FD7-F9C0-C14B-B099-6F41CEAB7D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F5C-CE64-ED44-A89D-8D868C4F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0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FD7-F9C0-C14B-B099-6F41CEAB7D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F5C-CE64-ED44-A89D-8D868C4F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1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FD7-F9C0-C14B-B099-6F41CEAB7D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F5C-CE64-ED44-A89D-8D868C4F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4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FD7-F9C0-C14B-B099-6F41CEAB7D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F5C-CE64-ED44-A89D-8D868C4F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3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FD7-F9C0-C14B-B099-6F41CEAB7D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F5C-CE64-ED44-A89D-8D868C4F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3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FD7-F9C0-C14B-B099-6F41CEAB7D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F5C-CE64-ED44-A89D-8D868C4F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3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FD7-F9C0-C14B-B099-6F41CEAB7D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3F5C-CE64-ED44-A89D-8D868C4F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3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6BFD7-F9C0-C14B-B099-6F41CEAB7DC7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63F5C-CE64-ED44-A89D-8D868C4F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6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17E2F9-032A-4CAE-A2E4-7465A67B7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036EB2E8-1BD0-492D-BF5A-CE0184DA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04672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16ED32-D562-46FD-A6C1-B0FBF4EF6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3325"/>
            <a:ext cx="9681166" cy="6861324"/>
          </a:xfrm>
          <a:custGeom>
            <a:avLst/>
            <a:gdLst>
              <a:gd name="connsiteX0" fmla="*/ 0 w 9681166"/>
              <a:gd name="connsiteY0" fmla="*/ 6861324 h 6861324"/>
              <a:gd name="connsiteX1" fmla="*/ 3359025 w 9681166"/>
              <a:gd name="connsiteY1" fmla="*/ 6861324 h 6861324"/>
              <a:gd name="connsiteX2" fmla="*/ 3359025 w 9681166"/>
              <a:gd name="connsiteY2" fmla="*/ 6861323 h 6861324"/>
              <a:gd name="connsiteX3" fmla="*/ 9324977 w 9681166"/>
              <a:gd name="connsiteY3" fmla="*/ 6861323 h 6861324"/>
              <a:gd name="connsiteX4" fmla="*/ 9323659 w 9681166"/>
              <a:gd name="connsiteY4" fmla="*/ 6858478 h 6861324"/>
              <a:gd name="connsiteX5" fmla="*/ 9681166 w 9681166"/>
              <a:gd name="connsiteY5" fmla="*/ 6858478 h 6861324"/>
              <a:gd name="connsiteX6" fmla="*/ 6504791 w 9681166"/>
              <a:gd name="connsiteY6" fmla="*/ 0 h 6861324"/>
              <a:gd name="connsiteX7" fmla="*/ 6499214 w 9681166"/>
              <a:gd name="connsiteY7" fmla="*/ 0 h 6861324"/>
              <a:gd name="connsiteX8" fmla="*/ 5432986 w 9681166"/>
              <a:gd name="connsiteY8" fmla="*/ 0 h 6861324"/>
              <a:gd name="connsiteX9" fmla="*/ 1603114 w 9681166"/>
              <a:gd name="connsiteY9" fmla="*/ 0 h 6861324"/>
              <a:gd name="connsiteX10" fmla="*/ 1603114 w 9681166"/>
              <a:gd name="connsiteY10" fmla="*/ 479 h 6861324"/>
              <a:gd name="connsiteX11" fmla="*/ 356189 w 9681166"/>
              <a:gd name="connsiteY11" fmla="*/ 479 h 6861324"/>
              <a:gd name="connsiteX12" fmla="*/ 356189 w 9681166"/>
              <a:gd name="connsiteY12" fmla="*/ 3324 h 6861324"/>
              <a:gd name="connsiteX13" fmla="*/ 0 w 9681166"/>
              <a:gd name="connsiteY13" fmla="*/ 3324 h 6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81166" h="6861324">
                <a:moveTo>
                  <a:pt x="0" y="6861324"/>
                </a:moveTo>
                <a:lnTo>
                  <a:pt x="3359025" y="6861324"/>
                </a:lnTo>
                <a:lnTo>
                  <a:pt x="3359025" y="6861323"/>
                </a:lnTo>
                <a:lnTo>
                  <a:pt x="9324977" y="6861323"/>
                </a:lnTo>
                <a:lnTo>
                  <a:pt x="9323659" y="6858478"/>
                </a:lnTo>
                <a:lnTo>
                  <a:pt x="9681166" y="6858478"/>
                </a:lnTo>
                <a:lnTo>
                  <a:pt x="6504791" y="0"/>
                </a:lnTo>
                <a:lnTo>
                  <a:pt x="6499214" y="0"/>
                </a:lnTo>
                <a:lnTo>
                  <a:pt x="5432986" y="0"/>
                </a:lnTo>
                <a:lnTo>
                  <a:pt x="1603114" y="0"/>
                </a:lnTo>
                <a:lnTo>
                  <a:pt x="1603114" y="479"/>
                </a:lnTo>
                <a:lnTo>
                  <a:pt x="356189" y="479"/>
                </a:lnTo>
                <a:lnTo>
                  <a:pt x="356189" y="3324"/>
                </a:lnTo>
                <a:lnTo>
                  <a:pt x="0" y="332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CF1D3-933B-A90A-9777-1E850B0C1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823107"/>
            <a:ext cx="6430784" cy="3431023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CanESM5 Ensemble Consistency Testing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9AF0E-7C20-1734-99D1-1805FF911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2782" y="3316941"/>
            <a:ext cx="3870609" cy="2988669"/>
          </a:xfrm>
        </p:spPr>
        <p:txBody>
          <a:bodyPr anchor="ctr">
            <a:no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</a:rPr>
              <a:t>Haruki Hirasawa</a:t>
            </a:r>
            <a:r>
              <a:rPr lang="en-US" sz="3200" baseline="30000" dirty="0">
                <a:solidFill>
                  <a:srgbClr val="FFFFFF"/>
                </a:solidFill>
              </a:rPr>
              <a:t>1</a:t>
            </a:r>
            <a:r>
              <a:rPr lang="en-US" sz="3200" dirty="0">
                <a:solidFill>
                  <a:srgbClr val="FFFFFF"/>
                </a:solidFill>
              </a:rPr>
              <a:t>, Paul Kushner</a:t>
            </a:r>
            <a:r>
              <a:rPr lang="en-US" sz="3200" baseline="30000" dirty="0">
                <a:solidFill>
                  <a:srgbClr val="FFFFFF"/>
                </a:solidFill>
              </a:rPr>
              <a:t>1</a:t>
            </a:r>
            <a:r>
              <a:rPr lang="en-US" sz="3200" dirty="0">
                <a:solidFill>
                  <a:srgbClr val="FFFFFF"/>
                </a:solidFill>
              </a:rPr>
              <a:t>, </a:t>
            </a:r>
          </a:p>
          <a:p>
            <a:pPr algn="r"/>
            <a:r>
              <a:rPr lang="en-US" sz="3200" dirty="0">
                <a:solidFill>
                  <a:srgbClr val="FFFFFF"/>
                </a:solidFill>
              </a:rPr>
              <a:t>Neil Swart</a:t>
            </a:r>
            <a:r>
              <a:rPr lang="en-US" sz="3200" baseline="30000" dirty="0">
                <a:solidFill>
                  <a:srgbClr val="FFFFFF"/>
                </a:solidFill>
              </a:rPr>
              <a:t>2</a:t>
            </a:r>
          </a:p>
          <a:p>
            <a:pPr algn="r"/>
            <a:r>
              <a:rPr lang="en-US" baseline="30000" dirty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>University of Toronto</a:t>
            </a:r>
          </a:p>
          <a:p>
            <a:pPr algn="r"/>
            <a:r>
              <a:rPr lang="en-US" baseline="30000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Environment and Climate Change Canada</a:t>
            </a:r>
            <a:endParaRPr lang="en-US" baseline="30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46E2A38-ACC8-44E6-85E2-A79CBAF15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111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4610C-FB7C-9558-5647-32507623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438559"/>
            <a:ext cx="3649704" cy="18815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WestGrid-Cedar Reference Ensemble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137E38B-4CF0-0B63-AD5A-B7EAB0E95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2597" y="361069"/>
            <a:ext cx="6745314" cy="188155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</a:rPr>
              <a:t>Use an early containerized version of the CanESM5 port (thus only uses 2D variables)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</a:rPr>
              <a:t>Reference ensemble generated on </a:t>
            </a:r>
            <a:r>
              <a:rPr lang="en-US" sz="2400" dirty="0" err="1">
                <a:solidFill>
                  <a:schemeClr val="bg1"/>
                </a:solidFill>
              </a:rPr>
              <a:t>WestGrid’s</a:t>
            </a:r>
            <a:r>
              <a:rPr lang="en-US" sz="2400" dirty="0">
                <a:solidFill>
                  <a:schemeClr val="bg1"/>
                </a:solidFill>
              </a:rPr>
              <a:t> Cedar machine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</a:rPr>
              <a:t>Cedar was previously verified using a long climatological simulation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CF90F3-E492-4447-1080-4B4890EF7A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4262" y="2760664"/>
            <a:ext cx="4261325" cy="377795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493F1CC-DCC6-1762-B4DF-00EA8CD47A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7114227" y="2875152"/>
            <a:ext cx="4400680" cy="35516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E745A7-69F7-6388-D197-AE216E057BD9}"/>
              </a:ext>
            </a:extLst>
          </p:cNvPr>
          <p:cNvSpPr txBox="1"/>
          <p:nvPr/>
        </p:nvSpPr>
        <p:spPr>
          <a:xfrm>
            <a:off x="5700793" y="365760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baseline="-25000" dirty="0" err="1"/>
              <a:t>ens</a:t>
            </a:r>
            <a:r>
              <a:rPr lang="en-US" dirty="0"/>
              <a:t>=250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var</a:t>
            </a:r>
            <a:r>
              <a:rPr lang="en-US" dirty="0"/>
              <a:t>=127</a:t>
            </a:r>
          </a:p>
        </p:txBody>
      </p:sp>
    </p:spTree>
    <p:extLst>
      <p:ext uri="{BB962C8B-B14F-4D97-AF65-F5344CB8AC3E}">
        <p14:creationId xmlns:p14="http://schemas.microsoft.com/office/powerpoint/2010/main" val="48832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AA776-AF40-75B8-4A65-83D4408DF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Testing a new code change or 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05AE1FB-A2A8-FE97-94E9-67818FCF15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12410" y="704088"/>
                <a:ext cx="5135293" cy="5248656"/>
              </a:xfrm>
            </p:spPr>
            <p:txBody>
              <a:bodyPr anchor="ctr">
                <a:normAutofit/>
              </a:bodyPr>
              <a:lstStyle/>
              <a:p>
                <a:pPr marL="285750" lvl="0" indent="-28575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Run</m:t>
                    </m:r>
                    <m:r>
                      <m:rPr>
                        <m:nor/>
                      </m:rPr>
                      <a:rPr lang="en-US" sz="2400"/>
                      <m:t> </m:t>
                    </m:r>
                    <m:r>
                      <m:rPr>
                        <m:nor/>
                      </m:rPr>
                      <a:rPr lang="en-US" sz="2400"/>
                      <m:t>a</m:t>
                    </m:r>
                    <m:r>
                      <m:rPr>
                        <m:nor/>
                      </m:rPr>
                      <a:rPr lang="en-US" sz="2400"/>
                      <m:t> </m:t>
                    </m:r>
                    <m:r>
                      <m:rPr>
                        <m:nor/>
                      </m:rPr>
                      <a:rPr lang="en-US" sz="2400"/>
                      <m:t>smaller</m:t>
                    </m:r>
                    <m:r>
                      <m:rPr>
                        <m:nor/>
                      </m:rPr>
                      <a:rPr lang="en-US" sz="2400"/>
                      <m:t> </m:t>
                    </m:r>
                    <m:r>
                      <m:rPr>
                        <m:nor/>
                      </m:rPr>
                      <a:rPr lang="en-US" sz="2400"/>
                      <m:t>ensemble</m:t>
                    </m:r>
                    <m:r>
                      <m:rPr>
                        <m:nor/>
                      </m:rPr>
                      <a:rPr lang="en-US" sz="2400"/>
                      <m:t> </m:t>
                    </m:r>
                    <m:r>
                      <m:rPr>
                        <m:nor/>
                      </m:rPr>
                      <a:rPr lang="en-US" sz="2400"/>
                      <m:t>of</m:t>
                    </m:r>
                    <m:r>
                      <m:rPr>
                        <m:nor/>
                      </m:rPr>
                      <a:rPr lang="en-US" sz="2400"/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=3</m:t>
                    </m:r>
                    <m:r>
                      <m:rPr>
                        <m:nor/>
                      </m:rPr>
                      <a:rPr lang="en-US" sz="2400"/>
                      <m:t> </m:t>
                    </m:r>
                    <m:r>
                      <m:rPr>
                        <m:nor/>
                      </m:rPr>
                      <a:rPr lang="en-US" sz="2400"/>
                      <m:t>simulations</m:t>
                    </m:r>
                    <m:r>
                      <m:rPr>
                        <m:nor/>
                      </m:rPr>
                      <a:rPr lang="en-US" sz="2400"/>
                      <m:t>. </m:t>
                    </m:r>
                  </m:oMath>
                </a14:m>
                <a:endParaRPr lang="en-US" sz="2400" dirty="0"/>
              </a:p>
              <a:p>
                <a:pPr marL="285750" indent="-285750"/>
                <a:r>
                  <a:rPr lang="en-US" sz="2400" dirty="0"/>
                  <a:t>Calculate global and annual mean and standardize data from test ensemble</a:t>
                </a:r>
              </a:p>
              <a:p>
                <a:pPr marL="285750" indent="-285750"/>
                <a:r>
                  <a:rPr lang="en-US" sz="2400" dirty="0"/>
                  <a:t>Calculate scores using loadings from the reference ensemble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05AE1FB-A2A8-FE97-94E9-67818FCF15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12410" y="704088"/>
                <a:ext cx="5135293" cy="5248656"/>
              </a:xfrm>
              <a:blipFill>
                <a:blip r:embed="rId3"/>
                <a:stretch>
                  <a:fillRect l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824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88ABF-059C-5BDB-351A-68D56BDA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30" y="146149"/>
            <a:ext cx="3529953" cy="29809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ECT Criteria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7609C8-DC16-A14A-11D0-05923C6D18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11486" y="5036949"/>
                <a:ext cx="7284202" cy="1139610"/>
              </a:xfrm>
            </p:spPr>
            <p:txBody>
              <a:bodyPr anchor="ctr"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 err="1"/>
                  <a:t>pyCECT</a:t>
                </a:r>
                <a:r>
                  <a:rPr lang="en-US" sz="2400" dirty="0"/>
                  <a:t> uses:</a:t>
                </a:r>
              </a:p>
              <a:p>
                <a:pPr marL="285750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𝑃𝐶</m:t>
                            </m:r>
                          </m:sub>
                        </m:s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=50,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CA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CA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𝑟𝑢𝑛𝐹𝑎𝑖𝑙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CA" sz="240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𝑝𝑐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𝐹𝑎𝑖𝑙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7609C8-DC16-A14A-11D0-05923C6D1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1486" y="5036949"/>
                <a:ext cx="7284202" cy="1139610"/>
              </a:xfrm>
              <a:blipFill>
                <a:blip r:embed="rId2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4650653-389F-C3CF-24DB-5847AFC16D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37" r="70742" b="26328"/>
          <a:stretch/>
        </p:blipFill>
        <p:spPr>
          <a:xfrm>
            <a:off x="956923" y="2196109"/>
            <a:ext cx="3089765" cy="40760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389845-AF8A-2189-4666-7F6BC1D2267E}"/>
                  </a:ext>
                </a:extLst>
              </p:cNvPr>
              <p:cNvSpPr txBox="1"/>
              <p:nvPr/>
            </p:nvSpPr>
            <p:spPr>
              <a:xfrm>
                <a:off x="6096000" y="1636621"/>
                <a:ext cx="5728219" cy="2885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/>
                <a:r>
                  <a:rPr lang="en-US" sz="2000" dirty="0">
                    <a:latin typeface="Andale Mono" panose="020B0509000000000004" pitchFamily="49" charset="0"/>
                  </a:rPr>
                  <a:t>For each PC 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𝑃𝐶</m:t>
                        </m:r>
                      </m:sub>
                    </m:sSub>
                  </m:oMath>
                </a14:m>
                <a:r>
                  <a:rPr lang="en-US" sz="2000" dirty="0">
                    <a:latin typeface="Andale Mono" panose="020B0509000000000004" pitchFamily="49" charset="0"/>
                  </a:rPr>
                  <a:t>:</a:t>
                </a:r>
              </a:p>
              <a:p>
                <a:pPr marL="742950" lvl="1" indent="-285750"/>
                <a:r>
                  <a:rPr lang="en-US" sz="2000" dirty="0">
                    <a:latin typeface="Andale Mono" panose="020B0509000000000004" pitchFamily="49" charset="0"/>
                  </a:rPr>
                  <a:t>For each run:</a:t>
                </a:r>
              </a:p>
              <a:p>
                <a:pPr marL="1200150" lvl="2" indent="-285750"/>
                <a:r>
                  <a:rPr lang="en-US" sz="2000" dirty="0">
                    <a:latin typeface="Andale Mono" panose="020B0509000000000004" pitchFamily="49" charset="0"/>
                  </a:rPr>
                  <a:t>If the PC score for the run falls outside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000" dirty="0">
                    <a:latin typeface="Andale Mono" panose="020B0509000000000004" pitchFamily="49" charset="0"/>
                  </a:rPr>
                  <a:t> the run </a:t>
                </a:r>
                <a:r>
                  <a:rPr lang="en-US" sz="2000" b="1" dirty="0">
                    <a:latin typeface="Andale Mono" panose="020B0509000000000004" pitchFamily="49" charset="0"/>
                  </a:rPr>
                  <a:t>fails</a:t>
                </a:r>
              </a:p>
              <a:p>
                <a:pPr marL="742950" lvl="1" indent="-285750"/>
                <a:r>
                  <a:rPr lang="en-US" sz="2000" dirty="0">
                    <a:latin typeface="Andale Mono" panose="020B0509000000000004" pitchFamily="49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𝑟𝑢𝑛𝐹𝑎𝑖𝑙</m:t>
                        </m:r>
                      </m:sub>
                    </m:sSub>
                  </m:oMath>
                </a14:m>
                <a:r>
                  <a:rPr lang="en-US" sz="2000" dirty="0">
                    <a:latin typeface="Andale Mono" panose="020B0509000000000004" pitchFamily="49" charset="0"/>
                  </a:rPr>
                  <a:t> runs </a:t>
                </a:r>
                <a:r>
                  <a:rPr lang="en-US" sz="2000" b="1" dirty="0">
                    <a:latin typeface="Andale Mono" panose="020B0509000000000004" pitchFamily="49" charset="0"/>
                  </a:rPr>
                  <a:t>fail</a:t>
                </a:r>
                <a:r>
                  <a:rPr lang="en-US" sz="2000" dirty="0">
                    <a:latin typeface="Andale Mono" panose="020B0509000000000004" pitchFamily="49" charset="0"/>
                  </a:rPr>
                  <a:t>, the PC </a:t>
                </a:r>
                <a:r>
                  <a:rPr lang="en-US" sz="2000" b="1" dirty="0">
                    <a:latin typeface="Andale Mono" panose="020B0509000000000004" pitchFamily="49" charset="0"/>
                  </a:rPr>
                  <a:t>fails</a:t>
                </a:r>
              </a:p>
              <a:p>
                <a:pPr marL="285750" indent="-285750"/>
                <a:r>
                  <a:rPr lang="en-US" sz="2000" dirty="0">
                    <a:latin typeface="Andale Mono" panose="020B05090000000000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𝑝𝑐𝐹𝑎𝑖𝑙</m:t>
                        </m:r>
                      </m:sub>
                    </m:sSub>
                  </m:oMath>
                </a14:m>
                <a:r>
                  <a:rPr lang="en-US" sz="2000" dirty="0">
                    <a:latin typeface="Andale Mono" panose="020B0509000000000004" pitchFamily="49" charset="0"/>
                  </a:rPr>
                  <a:t> PCs fail, the test overall </a:t>
                </a:r>
                <a:r>
                  <a:rPr lang="en-US" sz="2000" b="1" dirty="0">
                    <a:latin typeface="Andale Mono" panose="020B0509000000000004" pitchFamily="49" charset="0"/>
                  </a:rPr>
                  <a:t>fails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389845-AF8A-2189-4666-7F6BC1D22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36621"/>
                <a:ext cx="5728219" cy="2885983"/>
              </a:xfrm>
              <a:prstGeom prst="rect">
                <a:avLst/>
              </a:prstGeom>
              <a:blipFill>
                <a:blip r:embed="rId4"/>
                <a:stretch>
                  <a:fillRect l="-1106" t="-873" r="-3097" b="-2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52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80DC7-6187-1852-BB49-AA1F37D0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ECT Pass rate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97B0B0-FE32-2E9A-1A3C-2A98721DD4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15" b="1115"/>
          <a:stretch/>
        </p:blipFill>
        <p:spPr>
          <a:xfrm>
            <a:off x="548639" y="2516777"/>
            <a:ext cx="6334467" cy="366018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7813BD-2BDA-A7AC-6725-F833D1FB9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9999" y="2516777"/>
            <a:ext cx="4010754" cy="3660185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400" dirty="0"/>
              <a:t>Randomly resample 3 members from 10 member ensembles and run ECT</a:t>
            </a:r>
          </a:p>
          <a:p>
            <a:r>
              <a:rPr lang="en-US" sz="2400" dirty="0"/>
              <a:t>ECT produces a false positive rate of ~5% for Cedar CanESM5 data.</a:t>
            </a:r>
          </a:p>
          <a:p>
            <a:r>
              <a:rPr lang="en-US" sz="2400" dirty="0"/>
              <a:t>Likely due to non-Gaussian distribution of higher order PCs.</a:t>
            </a:r>
          </a:p>
          <a:p>
            <a:r>
              <a:rPr lang="en-US" sz="2400" dirty="0"/>
              <a:t>Similar performance between Niagara and Cedar, indicating Niagara port passes the ECT!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98AB48-B99B-5039-3979-40FF17E50BEA}"/>
              </a:ext>
            </a:extLst>
          </p:cNvPr>
          <p:cNvSpPr/>
          <p:nvPr/>
        </p:nvSpPr>
        <p:spPr>
          <a:xfrm>
            <a:off x="1627322" y="2898183"/>
            <a:ext cx="4633993" cy="17048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60AC0-BE2F-459C-E652-46851B745CE8}"/>
              </a:ext>
            </a:extLst>
          </p:cNvPr>
          <p:cNvSpPr/>
          <p:nvPr/>
        </p:nvSpPr>
        <p:spPr>
          <a:xfrm>
            <a:off x="1875633" y="2680873"/>
            <a:ext cx="4401519" cy="21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31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6820D-16FB-AE09-55C5-D5A36407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 we reduce the false-positive rate?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3251F3-9066-108B-0BAB-AF0C70DCA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342" b="-450"/>
          <a:stretch/>
        </p:blipFill>
        <p:spPr>
          <a:xfrm>
            <a:off x="1426077" y="2265733"/>
            <a:ext cx="4694694" cy="416227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5B3633-D6F8-938E-FFC7-44A88436B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5638" y="2516777"/>
            <a:ext cx="4415114" cy="366018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Increasing the reference ensemble size reduces the false-fail rate (up to ~2%)</a:t>
            </a:r>
          </a:p>
          <a:p>
            <a:r>
              <a:rPr lang="en-US" sz="2400" dirty="0"/>
              <a:t>Diminishing returns, indicating we need a very large ensemble size to achieve the target ~0.5% false positive rate.</a:t>
            </a:r>
          </a:p>
        </p:txBody>
      </p:sp>
    </p:spTree>
    <p:extLst>
      <p:ext uri="{BB962C8B-B14F-4D97-AF65-F5344CB8AC3E}">
        <p14:creationId xmlns:p14="http://schemas.microsoft.com/office/powerpoint/2010/main" val="3460764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681DF-84C3-7292-3766-591F2BFE6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False Discovery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AF600-8E05-917C-83D9-C97E6AE980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11" b="1111"/>
          <a:stretch/>
        </p:blipFill>
        <p:spPr>
          <a:xfrm>
            <a:off x="1153553" y="2386584"/>
            <a:ext cx="4286352" cy="4172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49AF1C-78CC-003F-1DE1-2E63C2DB83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48255" y="2516777"/>
                <a:ext cx="5910847" cy="3660185"/>
              </a:xfrm>
            </p:spPr>
            <p:txBody>
              <a:bodyPr anchor="ctr"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A type of multiple significance test based on the expected rate of false rejections of a null hypothesis (</a:t>
                </a:r>
                <a:r>
                  <a:rPr lang="en-US" sz="2200" dirty="0" err="1"/>
                  <a:t>Benjamini</a:t>
                </a:r>
                <a:r>
                  <a:rPr lang="en-US" sz="2200" dirty="0"/>
                  <a:t> and Hochberg 1995; Wilks 2016)</a:t>
                </a:r>
              </a:p>
              <a:p>
                <a:pPr marL="0" indent="0">
                  <a:buNone/>
                </a:pPr>
                <a:r>
                  <a:rPr lang="en-US" sz="2200" dirty="0"/>
                  <a:t>Procedure:</a:t>
                </a:r>
              </a:p>
              <a:p>
                <a:r>
                  <a:rPr lang="en-US" sz="2200" dirty="0"/>
                  <a:t>Calculate the t-test p-value for each PC</a:t>
                </a:r>
              </a:p>
              <a:p>
                <a:r>
                  <a:rPr lang="en-US" sz="2200" dirty="0"/>
                  <a:t>Sort p-values in ascending order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2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2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200" b="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CA" sz="2200" b="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/>
                  <a:t>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CA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indexing the ascending values</a:t>
                </a:r>
              </a:p>
              <a:p>
                <a:r>
                  <a:rPr lang="en-US" sz="2200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200" b="0" i="1">
                            <a:latin typeface="Cambria Math" panose="02040503050406030204" pitchFamily="18" charset="0"/>
                          </a:rPr>
                          <m:t>𝐹𝐷𝑅</m:t>
                        </m:r>
                      </m:sub>
                    </m:sSub>
                    <m:r>
                      <a:rPr lang="en-CA" sz="2200" b="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200" b="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200" b="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200" b="0" i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CA" sz="22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sz="2200" b="0" i="1">
                                <a:latin typeface="Cambria Math" panose="02040503050406030204" pitchFamily="18" charset="0"/>
                              </a:rPr>
                              <m:t>=1,…,</m:t>
                            </m:r>
                            <m:r>
                              <a:rPr lang="en-CA" sz="2200" b="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lim>
                        </m:limLow>
                      </m:fName>
                      <m:e>
                        <m:r>
                          <a:rPr lang="en-CA" sz="2200" b="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CA" sz="22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200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d>
                              <m:dPr>
                                <m:ctrlPr>
                                  <a:rPr lang="en-CA" sz="22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2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  <m:r>
                          <a:rPr lang="en-CA" sz="2200" b="0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CA" sz="22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200" b="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d>
                              <m:dPr>
                                <m:ctrlPr>
                                  <a:rPr lang="en-CA" sz="22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2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  <m:r>
                          <a:rPr lang="en-CA" sz="2200" b="0" i="1"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ctrlPr>
                              <a:rPr lang="en-CA" sz="22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sz="22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2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CA" sz="2200" b="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CA" sz="22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2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sz="2200" b="0" i="1">
                                <a:latin typeface="Cambria Math" panose="02040503050406030204" pitchFamily="18" charset="0"/>
                              </a:rPr>
                              <m:t>𝐹𝐷𝑅</m:t>
                            </m:r>
                          </m:sub>
                        </m:sSub>
                        <m:r>
                          <a:rPr lang="en-CA" sz="2200" b="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US" sz="2200" dirty="0"/>
              </a:p>
              <a:p>
                <a:r>
                  <a:rPr lang="en-US" sz="2200" dirty="0"/>
                  <a:t>For data set size </a:t>
                </a:r>
                <a14:m>
                  <m:oMath xmlns:m="http://schemas.openxmlformats.org/officeDocument/2006/math">
                    <m:r>
                      <a:rPr lang="en-CA" sz="2200" b="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 and rate of false rejections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200" b="0" i="1">
                            <a:latin typeface="Cambria Math" panose="02040503050406030204" pitchFamily="18" charset="0"/>
                          </a:rPr>
                          <m:t>𝐹𝐷𝑅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49AF1C-78CC-003F-1DE1-2E63C2DB83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8255" y="2516777"/>
                <a:ext cx="5910847" cy="3660185"/>
              </a:xfrm>
              <a:blipFill>
                <a:blip r:embed="rId4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97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B8A6984-1230-49D7-B72E-DE41BBFCC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80DC7-6187-1852-BB49-AA1F37D0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FDR Pass Rate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481D4E2B-0905-42D1-514A-1740B78A4324}"/>
              </a:ext>
            </a:extLst>
          </p:cNvPr>
          <p:cNvSpPr txBox="1">
            <a:spLocks/>
          </p:cNvSpPr>
          <p:nvPr/>
        </p:nvSpPr>
        <p:spPr>
          <a:xfrm>
            <a:off x="7546848" y="2516777"/>
            <a:ext cx="3803904" cy="366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Randomly resample 3 members from 10 member ensembles and run FDR</a:t>
            </a:r>
          </a:p>
          <a:p>
            <a:r>
              <a:rPr lang="en-US" sz="2400" dirty="0"/>
              <a:t>FDR criteria results in a similar or lower false fail rate</a:t>
            </a:r>
          </a:p>
          <a:p>
            <a:r>
              <a:rPr lang="en-US" sz="2400" dirty="0"/>
              <a:t>Thus, FDR appears to be more lenient.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14E684-8997-DAB3-8E96-3A2AAE8BA077}"/>
              </a:ext>
            </a:extLst>
          </p:cNvPr>
          <p:cNvSpPr/>
          <p:nvPr/>
        </p:nvSpPr>
        <p:spPr>
          <a:xfrm>
            <a:off x="1797998" y="2871110"/>
            <a:ext cx="4401519" cy="2169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3A63513-D49F-5C56-BDD5-BF420EAD99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" b="1115"/>
          <a:stretch/>
        </p:blipFill>
        <p:spPr>
          <a:xfrm>
            <a:off x="548639" y="2516777"/>
            <a:ext cx="6334467" cy="36601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E31FC2-6A5D-1609-7F5B-7EBB64A3071C}"/>
              </a:ext>
            </a:extLst>
          </p:cNvPr>
          <p:cNvSpPr/>
          <p:nvPr/>
        </p:nvSpPr>
        <p:spPr>
          <a:xfrm>
            <a:off x="1884259" y="2862025"/>
            <a:ext cx="4401519" cy="21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19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3B8A6984-1230-49D7-B72E-DE41BBFCC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EBB0FF-6F29-1B1A-1C30-A8F002F7B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does the ECT look like when it is meant to fail?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EC0E0DD3-51E2-F155-0785-AC6B6C59CE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293" r="-260" b="3"/>
          <a:stretch/>
        </p:blipFill>
        <p:spPr>
          <a:xfrm>
            <a:off x="838200" y="2276857"/>
            <a:ext cx="7098224" cy="39001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EB53E84-D494-D41A-E34E-D0049E0686E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67607" y="2276857"/>
                <a:ext cx="3183146" cy="3900106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lang="en-US" sz="2200" dirty="0"/>
                  <a:t>We test the effect of increasing solar constant</a:t>
                </a:r>
              </a:p>
              <a:p>
                <a:r>
                  <a:rPr lang="en-US" sz="2200" dirty="0"/>
                  <a:t>We see many PCs now exceed the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200" dirty="0"/>
                  <a:t> level, and the test thus fails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EB53E84-D494-D41A-E34E-D0049E0686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67607" y="2276857"/>
                <a:ext cx="3183146" cy="3900106"/>
              </a:xfrm>
              <a:blipFill>
                <a:blip r:embed="rId3"/>
                <a:stretch>
                  <a:fillRect l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848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D25CA-66F3-D844-3A83-2DE4BFB8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large of a climate change is necessary for the ECT to fail?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FDACD0-1872-3433-DD1E-0F0C2752EB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1" t="59" r="4" b="629"/>
          <a:stretch/>
        </p:blipFill>
        <p:spPr>
          <a:xfrm>
            <a:off x="1361765" y="2363492"/>
            <a:ext cx="5343835" cy="40998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40CA7-F92F-FC71-2B6B-F494EA184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Test increasing solar constant up to 1.25Wm</a:t>
            </a:r>
            <a:r>
              <a:rPr lang="en-US" sz="2400" baseline="30000" dirty="0"/>
              <a:t>-2</a:t>
            </a:r>
            <a:endParaRPr lang="en-US" sz="2400" dirty="0"/>
          </a:p>
          <a:p>
            <a:r>
              <a:rPr lang="en-US" sz="2400" dirty="0"/>
              <a:t>A large (~1Wm</a:t>
            </a:r>
            <a:r>
              <a:rPr lang="en-US" sz="2400" baseline="30000" dirty="0"/>
              <a:t>-2</a:t>
            </a:r>
            <a:r>
              <a:rPr lang="en-US" sz="2400" dirty="0"/>
              <a:t>) perturbation is required before the ECT reliably fails</a:t>
            </a:r>
          </a:p>
          <a:p>
            <a:r>
              <a:rPr lang="en-US" sz="2400" dirty="0"/>
              <a:t>FDR is more sensitive and reliably fails at lower perturbations </a:t>
            </a:r>
          </a:p>
        </p:txBody>
      </p:sp>
    </p:spTree>
    <p:extLst>
      <p:ext uri="{BB962C8B-B14F-4D97-AF65-F5344CB8AC3E}">
        <p14:creationId xmlns:p14="http://schemas.microsoft.com/office/powerpoint/2010/main" val="2397531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EB447-75CE-B64D-5F7F-AB427A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Conclusions</a:t>
            </a: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59387-94B4-B3C2-EE42-F45EEFA9B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 err="1">
                <a:solidFill>
                  <a:schemeClr val="bg1"/>
                </a:solidFill>
              </a:rPr>
              <a:t>pyCECT</a:t>
            </a:r>
            <a:r>
              <a:rPr lang="en-US" sz="2400" dirty="0">
                <a:solidFill>
                  <a:schemeClr val="bg1"/>
                </a:solidFill>
              </a:rPr>
              <a:t> developed for CESM can easily be modified to work with CanESM5 data</a:t>
            </a:r>
          </a:p>
          <a:p>
            <a:r>
              <a:rPr lang="en-US" sz="2400" dirty="0">
                <a:solidFill>
                  <a:schemeClr val="bg1"/>
                </a:solidFill>
              </a:rPr>
              <a:t>ECT has more false positives for CanESM5 than CESM1</a:t>
            </a:r>
          </a:p>
          <a:p>
            <a:r>
              <a:rPr lang="en-US" sz="2400" dirty="0">
                <a:solidFill>
                  <a:schemeClr val="bg1"/>
                </a:solidFill>
              </a:rPr>
              <a:t>ECT is relatively insensitive to model parameter changes up to 1Wm-2</a:t>
            </a:r>
          </a:p>
          <a:p>
            <a:r>
              <a:rPr lang="en-US" sz="2400" dirty="0">
                <a:solidFill>
                  <a:schemeClr val="bg1"/>
                </a:solidFill>
              </a:rPr>
              <a:t>Sensitivity is improved using FDR instead</a:t>
            </a:r>
          </a:p>
        </p:txBody>
      </p:sp>
      <p:pic>
        <p:nvPicPr>
          <p:cNvPr id="6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2848D6B-C474-17A9-B815-7BF1D75B51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5946" t="17671"/>
          <a:stretch/>
        </p:blipFill>
        <p:spPr>
          <a:xfrm>
            <a:off x="4922281" y="1084882"/>
            <a:ext cx="6785087" cy="4410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BD33F5-A7C7-D5D5-C8F3-11548DAC766F}"/>
              </a:ext>
            </a:extLst>
          </p:cNvPr>
          <p:cNvSpPr txBox="1"/>
          <p:nvPr/>
        </p:nvSpPr>
        <p:spPr>
          <a:xfrm>
            <a:off x="4922281" y="900216"/>
            <a:ext cx="107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CanESM5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DD7C6C-6B5F-7577-EB02-7BB2D8CC9D77}"/>
              </a:ext>
            </a:extLst>
          </p:cNvPr>
          <p:cNvCxnSpPr>
            <a:cxnSpLocks/>
          </p:cNvCxnSpPr>
          <p:nvPr/>
        </p:nvCxnSpPr>
        <p:spPr>
          <a:xfrm>
            <a:off x="5029260" y="1340710"/>
            <a:ext cx="769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62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10300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0721EB-A1EE-9E8B-58F3-7961ADE1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3973667" cy="58118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Verification of Earth System Model code changes and 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174D4-BF9E-609C-65F2-E8B517E36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927" y="365125"/>
            <a:ext cx="5996871" cy="581183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ESMs are complex and chaotic, meaning code, compiler, and processor changes can easily influence the output of the models. </a:t>
            </a:r>
          </a:p>
          <a:p>
            <a:r>
              <a:rPr lang="en-US" dirty="0">
                <a:solidFill>
                  <a:srgbClr val="FFFFFF"/>
                </a:solidFill>
              </a:rPr>
              <a:t>If we make a change, such as porting a model, how do we ensure the ESM port performs as expected?</a:t>
            </a:r>
          </a:p>
        </p:txBody>
      </p:sp>
    </p:spTree>
    <p:extLst>
      <p:ext uri="{BB962C8B-B14F-4D97-AF65-F5344CB8AC3E}">
        <p14:creationId xmlns:p14="http://schemas.microsoft.com/office/powerpoint/2010/main" val="4203588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51282-1A47-C48E-367D-EE328C18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Future Work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C4F9F-D250-EDF6-F628-A942C916A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Run port verification for “bare-metal” CanESM5 port</a:t>
            </a:r>
          </a:p>
          <a:p>
            <a:r>
              <a:rPr lang="en-US" sz="2400" dirty="0">
                <a:solidFill>
                  <a:schemeClr val="bg1"/>
                </a:solidFill>
              </a:rPr>
              <a:t>Implement ECT/FDR using IMSI diagnostic output</a:t>
            </a:r>
          </a:p>
          <a:p>
            <a:r>
              <a:rPr lang="en-US" sz="2400" dirty="0">
                <a:solidFill>
                  <a:schemeClr val="bg1"/>
                </a:solidFill>
              </a:rPr>
              <a:t>Test a larger suite of parameter perturbations</a:t>
            </a:r>
          </a:p>
        </p:txBody>
      </p:sp>
      <p:pic>
        <p:nvPicPr>
          <p:cNvPr id="8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813798B-E24A-CBBC-8C78-6F8019E7A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6" t="17671"/>
          <a:stretch/>
        </p:blipFill>
        <p:spPr>
          <a:xfrm>
            <a:off x="4922281" y="1084882"/>
            <a:ext cx="6785087" cy="4410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AA798B-E6DD-AC4E-A25F-4E43CA8FCEED}"/>
              </a:ext>
            </a:extLst>
          </p:cNvPr>
          <p:cNvSpPr txBox="1"/>
          <p:nvPr/>
        </p:nvSpPr>
        <p:spPr>
          <a:xfrm>
            <a:off x="4922281" y="900216"/>
            <a:ext cx="107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CanESM5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3325BF-131E-6925-F09E-D75561C5BF09}"/>
              </a:ext>
            </a:extLst>
          </p:cNvPr>
          <p:cNvCxnSpPr>
            <a:cxnSpLocks/>
          </p:cNvCxnSpPr>
          <p:nvPr/>
        </p:nvCxnSpPr>
        <p:spPr>
          <a:xfrm>
            <a:off x="5029260" y="1340710"/>
            <a:ext cx="769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21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B9C10-5EBA-78B2-57E5-87FE41B2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How do we verify ESMs?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6F7B99-365E-111F-88CD-2994BA8DA2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310547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487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93B1F-8040-3BB0-3295-588AF10A9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Bit for Bit (BFB) Reproduction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4BD6F-BC5E-F567-557F-C2BE02EA9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0" y="704088"/>
            <a:ext cx="5135293" cy="5248656"/>
          </a:xfrm>
        </p:spPr>
        <p:txBody>
          <a:bodyPr anchor="ctr">
            <a:normAutofit/>
          </a:bodyPr>
          <a:lstStyle/>
          <a:p>
            <a:r>
              <a:rPr lang="en-US" dirty="0"/>
              <a:t>Directly compare test output to reference, bit for bit</a:t>
            </a:r>
          </a:p>
          <a:p>
            <a:r>
              <a:rPr lang="en-US" dirty="0"/>
              <a:t>Small changes can break BFB reproduction</a:t>
            </a:r>
          </a:p>
          <a:p>
            <a:r>
              <a:rPr lang="en-US" dirty="0"/>
              <a:t>Porting ESMs to new machines will practically always break BFB reproduction.</a:t>
            </a:r>
          </a:p>
        </p:txBody>
      </p:sp>
    </p:spTree>
    <p:extLst>
      <p:ext uri="{BB962C8B-B14F-4D97-AF65-F5344CB8AC3E}">
        <p14:creationId xmlns:p14="http://schemas.microsoft.com/office/powerpoint/2010/main" val="2056552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D73C5-DD0A-BFF3-0FC4-88EA518C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Long-Term climate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EE3CA-9254-A6EE-4909-9D3873B69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0" y="704088"/>
            <a:ext cx="5135293" cy="5248656"/>
          </a:xfrm>
        </p:spPr>
        <p:txBody>
          <a:bodyPr anchor="ctr">
            <a:normAutofit/>
          </a:bodyPr>
          <a:lstStyle/>
          <a:p>
            <a:r>
              <a:rPr lang="en-US" dirty="0"/>
              <a:t>Compare climate mean and variability across variables to ensure there is no significant change in ESM climate.</a:t>
            </a:r>
          </a:p>
          <a:p>
            <a:r>
              <a:rPr lang="en-US" dirty="0"/>
              <a:t>Computationally expensive (&gt;100 year simulations)</a:t>
            </a:r>
          </a:p>
        </p:txBody>
      </p:sp>
    </p:spTree>
    <p:extLst>
      <p:ext uri="{BB962C8B-B14F-4D97-AF65-F5344CB8AC3E}">
        <p14:creationId xmlns:p14="http://schemas.microsoft.com/office/powerpoint/2010/main" val="225034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05287-DA7B-86EA-2A4F-BF795300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Ensemble Consistency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13438-CAFA-E223-CD33-621B9F33B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0" y="704088"/>
            <a:ext cx="5135293" cy="5248656"/>
          </a:xfrm>
        </p:spPr>
        <p:txBody>
          <a:bodyPr anchor="ctr">
            <a:normAutofit/>
          </a:bodyPr>
          <a:lstStyle/>
          <a:p>
            <a:r>
              <a:rPr lang="en-US" dirty="0"/>
              <a:t>An alternative method developed for the Community Earth System Model (Baker at al., 2015)</a:t>
            </a:r>
          </a:p>
          <a:p>
            <a:r>
              <a:rPr lang="en-US" dirty="0"/>
              <a:t>Test small ensemble of short simulations (as few as 9-time steps – Milroy et al., 2018) against a large ensemble of reference data</a:t>
            </a:r>
          </a:p>
          <a:p>
            <a:r>
              <a:rPr lang="en-US" dirty="0"/>
              <a:t>Cheap, but relatively high false positive (false fail) rate</a:t>
            </a:r>
          </a:p>
        </p:txBody>
      </p:sp>
    </p:spTree>
    <p:extLst>
      <p:ext uri="{BB962C8B-B14F-4D97-AF65-F5344CB8AC3E}">
        <p14:creationId xmlns:p14="http://schemas.microsoft.com/office/powerpoint/2010/main" val="265116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D03A-E591-94C7-7F20-55836ABDD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sz="4800" dirty="0" err="1"/>
              <a:t>pyECT</a:t>
            </a:r>
            <a:endParaRPr lang="en-US" sz="48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26C8B-A0F8-38EB-CA64-7AF03C580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r>
              <a:rPr lang="en-US" sz="2400" dirty="0"/>
              <a:t>In CESM2, a standard set of scripts are used to run and average a 3-member ensemble</a:t>
            </a:r>
          </a:p>
          <a:p>
            <a:r>
              <a:rPr lang="en-US" sz="2400" dirty="0"/>
              <a:t>Upload to UCAR website to get the results of the test</a:t>
            </a:r>
          </a:p>
          <a:p>
            <a:r>
              <a:rPr lang="en-US" sz="2400" dirty="0"/>
              <a:t>We slightly modify </a:t>
            </a:r>
            <a:r>
              <a:rPr lang="en-US" sz="2400" dirty="0" err="1"/>
              <a:t>pyCECT</a:t>
            </a:r>
            <a:r>
              <a:rPr lang="en-US" sz="2400" dirty="0"/>
              <a:t> and can apply it to containerized CanESM5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7EE5F25-2952-C0E8-33AD-AC2675A46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860" b="-1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09956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90A9F7-A40A-BBE7-C0F1-3551AECC66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279" b="10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3C3E4-27A4-1E45-C462-734A638E1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ECT 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70456D-BE51-303C-2CA6-64CA8E32D2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1258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329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30033-66B5-5524-9935-596F4CAB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3196856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Generating the Ensemble Summary File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A8072C5-EEA0-208F-4F52-8DF4035B1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495127"/>
              </p:ext>
            </p:extLst>
          </p:nvPr>
        </p:nvGraphicFramePr>
        <p:xfrm>
          <a:off x="5116653" y="475129"/>
          <a:ext cx="6578523" cy="575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B2D4905-423D-851B-79C8-EFEF02CA6B94}"/>
              </a:ext>
            </a:extLst>
          </p:cNvPr>
          <p:cNvSpPr/>
          <p:nvPr/>
        </p:nvSpPr>
        <p:spPr>
          <a:xfrm>
            <a:off x="447949" y="555714"/>
            <a:ext cx="2280213" cy="10990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87507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1714</TotalTime>
  <Words>867</Words>
  <Application>Microsoft Macintosh PowerPoint</Application>
  <PresentationFormat>Widescreen</PresentationFormat>
  <Paragraphs>106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Andale Mono</vt:lpstr>
      <vt:lpstr>Arial</vt:lpstr>
      <vt:lpstr>Calibri</vt:lpstr>
      <vt:lpstr>Calibri Light</vt:lpstr>
      <vt:lpstr>Cambria Math</vt:lpstr>
      <vt:lpstr>Office Theme</vt:lpstr>
      <vt:lpstr>CanESM5 Ensemble Consistency Testing</vt:lpstr>
      <vt:lpstr>Verification of Earth System Model code changes and ports</vt:lpstr>
      <vt:lpstr>How do we verify ESMs?</vt:lpstr>
      <vt:lpstr>Bit for Bit (BFB) Reproduction Testing</vt:lpstr>
      <vt:lpstr>Long-Term climate comparison</vt:lpstr>
      <vt:lpstr>Ensemble Consistency Testing</vt:lpstr>
      <vt:lpstr>pyECT</vt:lpstr>
      <vt:lpstr>ECT outline</vt:lpstr>
      <vt:lpstr>Generating the Ensemble Summary File</vt:lpstr>
      <vt:lpstr>WestGrid-Cedar Reference Ensemble</vt:lpstr>
      <vt:lpstr>Testing a new code change or port</vt:lpstr>
      <vt:lpstr>ECT Criteria</vt:lpstr>
      <vt:lpstr>ECT Pass rate</vt:lpstr>
      <vt:lpstr>How do we reduce the false-positive rate?</vt:lpstr>
      <vt:lpstr>False Discovery Rate</vt:lpstr>
      <vt:lpstr>FDR Pass Rate</vt:lpstr>
      <vt:lpstr>What does the ECT look like when it is meant to fail?</vt:lpstr>
      <vt:lpstr>How large of a climate change is necessary for the ECT to fail?</vt:lpstr>
      <vt:lpstr>Conclusions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Haruki Hirasawa</dc:creator>
  <cp:lastModifiedBy>Haruki Hirasawa</cp:lastModifiedBy>
  <cp:revision>113</cp:revision>
  <dcterms:created xsi:type="dcterms:W3CDTF">2022-04-16T23:29:11Z</dcterms:created>
  <dcterms:modified xsi:type="dcterms:W3CDTF">2022-04-21T20:08:25Z</dcterms:modified>
</cp:coreProperties>
</file>